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5/16/2019</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5/16/2019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13.xml"/><Relationship Id="rId5" Type="http://schemas.openxmlformats.org/officeDocument/2006/relationships/slide" Target="slide16.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0.xml"/><Relationship Id="rId1" Type="http://schemas.openxmlformats.org/officeDocument/2006/relationships/slideLayout" Target="../slideLayouts/slideLayout18.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4.xml"/><Relationship Id="rId9" Type="http://schemas.openxmlformats.org/officeDocument/2006/relationships/slide" Target="slide29.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77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smtClean="0">
                <a:solidFill>
                  <a:schemeClr val="tx1"/>
                </a:solidFill>
                <a:latin typeface="Times New Roman" pitchFamily="18" charset="0"/>
              </a:rPr>
              <a:t> INDICATIONS FOR </a:t>
            </a:r>
            <a:br>
              <a:rPr lang="en-US" b="1" smtClean="0">
                <a:solidFill>
                  <a:schemeClr val="tx1"/>
                </a:solidFill>
                <a:latin typeface="Times New Roman" pitchFamily="18" charset="0"/>
              </a:rPr>
            </a:br>
            <a:r>
              <a:rPr lang="en-US" b="1" smtClean="0">
                <a:solidFill>
                  <a:schemeClr val="tx1"/>
                </a:solidFill>
                <a:latin typeface="Times New Roman" pitchFamily="18" charset="0"/>
              </a:rPr>
              <a:t>   EXTERNAL APPLICATIONS</a:t>
            </a:r>
            <a:endParaRPr lang="en-US" smtClean="0">
              <a:solidFill>
                <a:schemeClr val="tx1"/>
              </a:solidFill>
            </a:endParaRPr>
          </a:p>
        </p:txBody>
      </p:sp>
      <p:sp>
        <p:nvSpPr>
          <p:cNvPr id="21507" name="Content Placeholder 2"/>
          <p:cNvSpPr>
            <a:spLocks noGrp="1"/>
          </p:cNvSpPr>
          <p:nvPr>
            <p:ph idx="1"/>
          </p:nvPr>
        </p:nvSpPr>
        <p:spPr>
          <a:xfrm>
            <a:off x="301625" y="1527175"/>
            <a:ext cx="8504238" cy="4572000"/>
          </a:xfrm>
        </p:spPr>
        <p:txBody>
          <a:bodyPr/>
          <a:lstStyle/>
          <a:p>
            <a:pPr>
              <a:lnSpc>
                <a:spcPct val="130000"/>
              </a:lnSpc>
              <a:buClr>
                <a:srgbClr val="333399"/>
              </a:buClr>
            </a:pPr>
            <a:r>
              <a:rPr lang="en-US" b="1" smtClean="0">
                <a:solidFill>
                  <a:srgbClr val="333399"/>
                </a:solidFill>
              </a:rPr>
              <a:t>Apho 285: The cure of old disease is done by the external application on back, arms by rubbing after administration of the same medicine internally</a:t>
            </a:r>
          </a:p>
        </p:txBody>
      </p:sp>
    </p:spTree>
    <p:extLst>
      <p:ext uri="{BB962C8B-B14F-4D97-AF65-F5344CB8AC3E}">
        <p14:creationId xmlns:p14="http://schemas.microsoft.com/office/powerpoint/2010/main" val="59269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822325" y="1465263"/>
            <a:ext cx="786447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pPr>
            <a:r>
              <a:rPr lang="en-US" sz="3200" b="1"/>
              <a:t>Diseases deserving topical application maybe of recent origin and produced by an external lesion - adynamic diseases, </a:t>
            </a:r>
            <a:r>
              <a:rPr lang="en-US" sz="3200" b="1">
                <a:solidFill>
                  <a:srgbClr val="003399"/>
                </a:solidFill>
              </a:rPr>
              <a:t>eg. injuries, burns, that require local dressing and cleaning.</a:t>
            </a:r>
          </a:p>
        </p:txBody>
      </p:sp>
    </p:spTree>
    <p:extLst>
      <p:ext uri="{BB962C8B-B14F-4D97-AF65-F5344CB8AC3E}">
        <p14:creationId xmlns:p14="http://schemas.microsoft.com/office/powerpoint/2010/main" val="29789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203325" y="1447800"/>
            <a:ext cx="710247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pPr>
            <a:r>
              <a:rPr lang="en-US" sz="3200" b="1"/>
              <a:t>Local applications, </a:t>
            </a:r>
          </a:p>
          <a:p>
            <a:pPr eaLnBrk="1" hangingPunct="1">
              <a:lnSpc>
                <a:spcPct val="120000"/>
              </a:lnSpc>
            </a:pPr>
            <a:r>
              <a:rPr lang="en-US" sz="3200" b="1"/>
              <a:t>to suppress the expression of the disease, is prohibited. </a:t>
            </a:r>
          </a:p>
          <a:p>
            <a:pPr eaLnBrk="1" hangingPunct="1">
              <a:lnSpc>
                <a:spcPct val="120000"/>
              </a:lnSpc>
            </a:pPr>
            <a:endParaRPr lang="en-US" b="1"/>
          </a:p>
          <a:p>
            <a:pPr eaLnBrk="1" hangingPunct="1">
              <a:lnSpc>
                <a:spcPct val="120000"/>
              </a:lnSpc>
            </a:pPr>
            <a:r>
              <a:rPr lang="en-US" sz="3200" b="1">
                <a:solidFill>
                  <a:srgbClr val="0000FF"/>
                </a:solidFill>
              </a:rPr>
              <a:t>But if the use of local applications is based upon physical principles, it may be considered.</a:t>
            </a:r>
            <a:endParaRPr lang="en-US" sz="3200">
              <a:solidFill>
                <a:srgbClr val="0000FF"/>
              </a:solidFill>
            </a:endParaRPr>
          </a:p>
        </p:txBody>
      </p:sp>
    </p:spTree>
    <p:extLst>
      <p:ext uri="{BB962C8B-B14F-4D97-AF65-F5344CB8AC3E}">
        <p14:creationId xmlns:p14="http://schemas.microsoft.com/office/powerpoint/2010/main" val="2063931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8686800" cy="609600"/>
          </a:xfrm>
          <a:solidFill>
            <a:srgbClr val="3F4797"/>
          </a:solidFill>
        </p:spPr>
        <p:txBody>
          <a:bodyPr/>
          <a:lstStyle/>
          <a:p>
            <a:pPr algn="l"/>
            <a:r>
              <a:rPr lang="en-US" sz="3200" b="1" smtClean="0">
                <a:solidFill>
                  <a:schemeClr val="bg1"/>
                </a:solidFill>
                <a:latin typeface="Times New Roman" pitchFamily="18" charset="0"/>
              </a:rPr>
              <a:t>MOTHER TINCTURE FOR EXTERNAL USE</a:t>
            </a:r>
          </a:p>
        </p:txBody>
      </p:sp>
      <p:sp>
        <p:nvSpPr>
          <p:cNvPr id="24579" name="Rectangle 3"/>
          <p:cNvSpPr>
            <a:spLocks noGrp="1" noChangeArrowheads="1"/>
          </p:cNvSpPr>
          <p:nvPr>
            <p:ph idx="1"/>
          </p:nvPr>
        </p:nvSpPr>
        <p:spPr>
          <a:xfrm>
            <a:off x="914400" y="1265238"/>
            <a:ext cx="7239000" cy="4525962"/>
          </a:xfrm>
        </p:spPr>
        <p:txBody>
          <a:bodyPr/>
          <a:lstStyle/>
          <a:p>
            <a:pPr marL="609600" indent="-609600">
              <a:buFontTx/>
              <a:buNone/>
            </a:pPr>
            <a:r>
              <a:rPr lang="en-US" sz="3000" b="1" smtClean="0"/>
              <a:t>When a mother tincture is to be used </a:t>
            </a:r>
          </a:p>
          <a:p>
            <a:pPr marL="609600" indent="-609600">
              <a:buFontTx/>
              <a:buNone/>
            </a:pPr>
            <a:r>
              <a:rPr lang="en-US" sz="3000" b="1" smtClean="0"/>
              <a:t>for the purpose of preparing external </a:t>
            </a:r>
          </a:p>
          <a:p>
            <a:pPr marL="609600" indent="-609600">
              <a:buFontTx/>
              <a:buNone/>
            </a:pPr>
            <a:r>
              <a:rPr lang="en-US" sz="3000" b="1" smtClean="0"/>
              <a:t>applications, it needs to undergo a </a:t>
            </a:r>
          </a:p>
          <a:p>
            <a:pPr marL="609600" indent="-609600">
              <a:buFontTx/>
              <a:buNone/>
            </a:pPr>
            <a:r>
              <a:rPr lang="en-US" sz="3000" b="1" smtClean="0"/>
              <a:t>modification.</a:t>
            </a:r>
          </a:p>
          <a:p>
            <a:pPr marL="609600" indent="-609600">
              <a:buFontTx/>
              <a:buNone/>
            </a:pPr>
            <a:endParaRPr lang="en-US" sz="1400" b="1" smtClean="0"/>
          </a:p>
          <a:p>
            <a:pPr marL="609600" indent="-609600">
              <a:buClr>
                <a:srgbClr val="FFCC00"/>
              </a:buClr>
              <a:buSzPct val="120000"/>
              <a:buFontTx/>
              <a:buNone/>
            </a:pPr>
            <a:r>
              <a:rPr lang="en-US" sz="3000" b="1" smtClean="0">
                <a:solidFill>
                  <a:schemeClr val="hlink"/>
                </a:solidFill>
              </a:rPr>
              <a:t>Normally, except otherwise specified, </a:t>
            </a:r>
          </a:p>
          <a:p>
            <a:pPr marL="609600" indent="-609600">
              <a:buClr>
                <a:srgbClr val="FFCC00"/>
              </a:buClr>
              <a:buSzPct val="120000"/>
              <a:buFontTx/>
              <a:buNone/>
            </a:pPr>
            <a:r>
              <a:rPr lang="en-US" sz="3000" b="1" smtClean="0">
                <a:solidFill>
                  <a:schemeClr val="hlink"/>
                </a:solidFill>
              </a:rPr>
              <a:t>10% mixture of mother tincture for </a:t>
            </a:r>
          </a:p>
          <a:p>
            <a:pPr marL="609600" indent="-609600">
              <a:buClr>
                <a:srgbClr val="FFCC00"/>
              </a:buClr>
              <a:buSzPct val="120000"/>
              <a:buFontTx/>
              <a:buNone/>
            </a:pPr>
            <a:r>
              <a:rPr lang="en-US" sz="3000" b="1" smtClean="0">
                <a:solidFill>
                  <a:schemeClr val="hlink"/>
                </a:solidFill>
              </a:rPr>
              <a:t>external application and suitable base </a:t>
            </a:r>
          </a:p>
          <a:p>
            <a:pPr marL="609600" indent="-609600">
              <a:buClr>
                <a:srgbClr val="FFCC00"/>
              </a:buClr>
              <a:buSzPct val="120000"/>
              <a:buFontTx/>
              <a:buNone/>
            </a:pPr>
            <a:r>
              <a:rPr lang="en-US" sz="3000" b="1" smtClean="0">
                <a:solidFill>
                  <a:schemeClr val="hlink"/>
                </a:solidFill>
              </a:rPr>
              <a:t>is used.</a:t>
            </a:r>
          </a:p>
        </p:txBody>
      </p:sp>
    </p:spTree>
    <p:extLst>
      <p:ext uri="{BB962C8B-B14F-4D97-AF65-F5344CB8AC3E}">
        <p14:creationId xmlns:p14="http://schemas.microsoft.com/office/powerpoint/2010/main" val="415416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822325" y="1584325"/>
            <a:ext cx="809307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20000"/>
              </a:spcBef>
              <a:buClr>
                <a:srgbClr val="333399"/>
              </a:buClr>
              <a:buFontTx/>
              <a:buChar char="•"/>
            </a:pPr>
            <a:r>
              <a:rPr lang="en-US" sz="3200" b="1"/>
              <a:t>If the mother tincture is prepared according to </a:t>
            </a:r>
            <a:r>
              <a:rPr lang="en-US" sz="3200" b="1">
                <a:solidFill>
                  <a:srgbClr val="0000FF"/>
                </a:solidFill>
              </a:rPr>
              <a:t>New method</a:t>
            </a:r>
            <a:r>
              <a:rPr lang="en-US" sz="3200" b="1"/>
              <a:t>, equal weight of mother tincture and ethyl alcohol are to be taken and this mother tincture will be used for external application.</a:t>
            </a:r>
          </a:p>
        </p:txBody>
      </p:sp>
    </p:spTree>
    <p:extLst>
      <p:ext uri="{BB962C8B-B14F-4D97-AF65-F5344CB8AC3E}">
        <p14:creationId xmlns:p14="http://schemas.microsoft.com/office/powerpoint/2010/main" val="1067183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838200" y="762000"/>
            <a:ext cx="7772400" cy="5562600"/>
          </a:xfrm>
        </p:spPr>
        <p:txBody>
          <a:bodyPr/>
          <a:lstStyle/>
          <a:p>
            <a:pPr marL="609600" indent="-609600">
              <a:lnSpc>
                <a:spcPct val="115000"/>
              </a:lnSpc>
              <a:buClr>
                <a:srgbClr val="FFCC00"/>
              </a:buClr>
              <a:buSzPct val="120000"/>
              <a:buFontTx/>
              <a:buNone/>
            </a:pPr>
            <a:r>
              <a:rPr lang="en-US" sz="2800" b="1" smtClean="0"/>
              <a:t>According to Old Hahnemannian method :</a:t>
            </a:r>
            <a:r>
              <a:rPr lang="en-US" sz="2800" b="1" smtClean="0">
                <a:solidFill>
                  <a:srgbClr val="0000FF"/>
                </a:solidFill>
              </a:rPr>
              <a:t>  </a:t>
            </a:r>
          </a:p>
          <a:p>
            <a:pPr marL="609600" indent="-609600">
              <a:lnSpc>
                <a:spcPct val="115000"/>
              </a:lnSpc>
              <a:buFontTx/>
              <a:buNone/>
            </a:pPr>
            <a:endParaRPr lang="en-US" sz="500" b="1" smtClean="0">
              <a:solidFill>
                <a:srgbClr val="0000FF"/>
              </a:solidFill>
            </a:endParaRPr>
          </a:p>
          <a:p>
            <a:pPr marL="609600" indent="-609600">
              <a:lnSpc>
                <a:spcPct val="115000"/>
              </a:lnSpc>
              <a:buClr>
                <a:srgbClr val="FFCC00"/>
              </a:buClr>
              <a:buSzPct val="120000"/>
              <a:buFontTx/>
              <a:buNone/>
            </a:pPr>
            <a:r>
              <a:rPr lang="en-US" sz="2800" b="1" smtClean="0">
                <a:solidFill>
                  <a:srgbClr val="0000FF"/>
                </a:solidFill>
              </a:rPr>
              <a:t>Tincture of Class I and II :</a:t>
            </a:r>
          </a:p>
          <a:p>
            <a:pPr marL="609600" indent="-609600">
              <a:lnSpc>
                <a:spcPct val="115000"/>
              </a:lnSpc>
              <a:buClr>
                <a:srgbClr val="FFCC00"/>
              </a:buClr>
              <a:buSzPct val="120000"/>
              <a:buFontTx/>
              <a:buNone/>
            </a:pPr>
            <a:r>
              <a:rPr lang="en-US" sz="2800" b="1" smtClean="0"/>
              <a:t>1 part by weight of mother tincture and </a:t>
            </a:r>
          </a:p>
          <a:p>
            <a:pPr marL="609600" indent="-609600">
              <a:lnSpc>
                <a:spcPct val="115000"/>
              </a:lnSpc>
              <a:buClr>
                <a:srgbClr val="FFCC00"/>
              </a:buClr>
              <a:buSzPct val="120000"/>
              <a:buFontTx/>
              <a:buNone/>
            </a:pPr>
            <a:r>
              <a:rPr lang="en-US" sz="2800" b="1" smtClean="0"/>
              <a:t>1.5 	parts by weight of ethyl alcohol (45%) </a:t>
            </a:r>
          </a:p>
          <a:p>
            <a:pPr marL="609600" indent="-609600">
              <a:lnSpc>
                <a:spcPct val="115000"/>
              </a:lnSpc>
              <a:buClr>
                <a:srgbClr val="FFCC00"/>
              </a:buClr>
              <a:buSzPct val="120000"/>
              <a:buFontTx/>
              <a:buNone/>
            </a:pPr>
            <a:r>
              <a:rPr lang="en-US" sz="2800" b="1" smtClean="0"/>
              <a:t>are to be mixed.</a:t>
            </a:r>
          </a:p>
          <a:p>
            <a:pPr marL="609600" indent="-609600">
              <a:lnSpc>
                <a:spcPct val="115000"/>
              </a:lnSpc>
              <a:buClr>
                <a:schemeClr val="tx1"/>
              </a:buClr>
              <a:buFontTx/>
              <a:buNone/>
            </a:pPr>
            <a:endParaRPr lang="en-US" sz="1000" b="1" smtClean="0"/>
          </a:p>
          <a:p>
            <a:pPr marL="609600" indent="-609600">
              <a:lnSpc>
                <a:spcPct val="115000"/>
              </a:lnSpc>
              <a:buClr>
                <a:srgbClr val="FFCC00"/>
              </a:buClr>
              <a:buSzPct val="120000"/>
              <a:buFontTx/>
              <a:buNone/>
            </a:pPr>
            <a:r>
              <a:rPr lang="en-US" sz="2800" b="1" smtClean="0">
                <a:solidFill>
                  <a:srgbClr val="0000FF"/>
                </a:solidFill>
              </a:rPr>
              <a:t>Tincture of Class III : </a:t>
            </a:r>
          </a:p>
          <a:p>
            <a:pPr marL="609600" indent="-609600">
              <a:lnSpc>
                <a:spcPct val="115000"/>
              </a:lnSpc>
              <a:buClr>
                <a:srgbClr val="FFCC00"/>
              </a:buClr>
              <a:buSzPct val="120000"/>
              <a:buFontTx/>
              <a:buNone/>
            </a:pPr>
            <a:r>
              <a:rPr lang="en-US" sz="2800" b="1" smtClean="0"/>
              <a:t>1.5 parts by weight of mother tincture and </a:t>
            </a:r>
          </a:p>
          <a:p>
            <a:pPr marL="609600" indent="-609600">
              <a:lnSpc>
                <a:spcPct val="115000"/>
              </a:lnSpc>
              <a:buClr>
                <a:srgbClr val="FFCC00"/>
              </a:buClr>
              <a:buSzPct val="120000"/>
              <a:buFontTx/>
              <a:buNone/>
            </a:pPr>
            <a:r>
              <a:rPr lang="en-US" sz="2800" b="1" smtClean="0"/>
              <a:t>1 part by weight of ethyl alcohol (60%) </a:t>
            </a:r>
          </a:p>
          <a:p>
            <a:pPr marL="609600" indent="-609600">
              <a:lnSpc>
                <a:spcPct val="115000"/>
              </a:lnSpc>
              <a:buClr>
                <a:srgbClr val="FFCC00"/>
              </a:buClr>
              <a:buSzPct val="120000"/>
              <a:buFontTx/>
              <a:buNone/>
            </a:pPr>
            <a:r>
              <a:rPr lang="en-US" sz="2800" b="1" smtClean="0"/>
              <a:t>are to be mixed.</a:t>
            </a:r>
          </a:p>
        </p:txBody>
      </p:sp>
    </p:spTree>
    <p:extLst>
      <p:ext uri="{BB962C8B-B14F-4D97-AF65-F5344CB8AC3E}">
        <p14:creationId xmlns:p14="http://schemas.microsoft.com/office/powerpoint/2010/main" val="4162487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050925" y="1676400"/>
            <a:ext cx="74834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20000"/>
              </a:spcBef>
              <a:buClr>
                <a:srgbClr val="FFCC00"/>
              </a:buClr>
              <a:buSzPct val="120000"/>
            </a:pPr>
            <a:r>
              <a:rPr lang="en-US" sz="3200" b="1">
                <a:solidFill>
                  <a:srgbClr val="0000FF"/>
                </a:solidFill>
              </a:rPr>
              <a:t>Tincture of Class IV :</a:t>
            </a:r>
          </a:p>
          <a:p>
            <a:pPr eaLnBrk="1" hangingPunct="1">
              <a:lnSpc>
                <a:spcPct val="120000"/>
              </a:lnSpc>
              <a:spcBef>
                <a:spcPct val="20000"/>
              </a:spcBef>
              <a:buClr>
                <a:srgbClr val="FFCC00"/>
              </a:buClr>
              <a:buSzPct val="120000"/>
            </a:pPr>
            <a:r>
              <a:rPr lang="en-US" sz="3200" b="1"/>
              <a:t>1 part by weight of mother tincture </a:t>
            </a:r>
          </a:p>
          <a:p>
            <a:pPr eaLnBrk="1" hangingPunct="1">
              <a:lnSpc>
                <a:spcPct val="120000"/>
              </a:lnSpc>
              <a:spcBef>
                <a:spcPct val="20000"/>
              </a:spcBef>
              <a:buClr>
                <a:srgbClr val="FFCC00"/>
              </a:buClr>
              <a:buSzPct val="120000"/>
            </a:pPr>
            <a:r>
              <a:rPr lang="en-US" sz="3200" b="1"/>
              <a:t>and 1 part by weight of ethyl alcohol </a:t>
            </a:r>
          </a:p>
          <a:p>
            <a:pPr eaLnBrk="1" hangingPunct="1">
              <a:lnSpc>
                <a:spcPct val="120000"/>
              </a:lnSpc>
              <a:spcBef>
                <a:spcPct val="20000"/>
              </a:spcBef>
              <a:buClr>
                <a:srgbClr val="FFCC00"/>
              </a:buClr>
              <a:buSzPct val="120000"/>
            </a:pPr>
            <a:r>
              <a:rPr lang="en-US" sz="3200" b="1"/>
              <a:t>that was used for the preparation of</a:t>
            </a:r>
          </a:p>
          <a:p>
            <a:pPr eaLnBrk="1" hangingPunct="1">
              <a:lnSpc>
                <a:spcPct val="120000"/>
              </a:lnSpc>
              <a:spcBef>
                <a:spcPct val="20000"/>
              </a:spcBef>
              <a:buClr>
                <a:srgbClr val="FFCC00"/>
              </a:buClr>
              <a:buSzPct val="120000"/>
            </a:pPr>
            <a:r>
              <a:rPr lang="en-US" sz="3200" b="1"/>
              <a:t>the mother tincture are to be mixed.</a:t>
            </a:r>
            <a:endParaRPr lang="en-US" sz="3200"/>
          </a:p>
        </p:txBody>
      </p:sp>
    </p:spTree>
    <p:extLst>
      <p:ext uri="{BB962C8B-B14F-4D97-AF65-F5344CB8AC3E}">
        <p14:creationId xmlns:p14="http://schemas.microsoft.com/office/powerpoint/2010/main" val="12777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8839200" cy="685800"/>
          </a:xfrm>
          <a:solidFill>
            <a:srgbClr val="3F4797"/>
          </a:solidFill>
        </p:spPr>
        <p:txBody>
          <a:bodyPr/>
          <a:lstStyle/>
          <a:p>
            <a:r>
              <a:rPr lang="en-US" sz="3400" b="1" smtClean="0">
                <a:solidFill>
                  <a:schemeClr val="bg1"/>
                </a:solidFill>
                <a:latin typeface="Times New Roman" pitchFamily="18" charset="0"/>
              </a:rPr>
              <a:t>BASES FOR EXTERNAL APPLICATION</a:t>
            </a:r>
            <a:endParaRPr lang="en-US" sz="3400" smtClean="0">
              <a:solidFill>
                <a:schemeClr val="bg1"/>
              </a:solidFill>
              <a:latin typeface="Times New Roman" pitchFamily="18" charset="0"/>
            </a:endParaRPr>
          </a:p>
        </p:txBody>
      </p:sp>
      <p:sp>
        <p:nvSpPr>
          <p:cNvPr id="28675" name="Rectangle 3"/>
          <p:cNvSpPr>
            <a:spLocks noGrp="1" noChangeArrowheads="1"/>
          </p:cNvSpPr>
          <p:nvPr>
            <p:ph idx="1"/>
          </p:nvPr>
        </p:nvSpPr>
        <p:spPr>
          <a:xfrm>
            <a:off x="685800" y="1676400"/>
            <a:ext cx="8229600" cy="4191000"/>
          </a:xfrm>
        </p:spPr>
        <p:txBody>
          <a:bodyPr/>
          <a:lstStyle/>
          <a:p>
            <a:pPr>
              <a:lnSpc>
                <a:spcPct val="140000"/>
              </a:lnSpc>
              <a:buFontTx/>
              <a:buNone/>
            </a:pPr>
            <a:r>
              <a:rPr lang="en-US" b="1" smtClean="0"/>
              <a:t>The following are the vehicles that are </a:t>
            </a:r>
          </a:p>
          <a:p>
            <a:pPr>
              <a:lnSpc>
                <a:spcPct val="140000"/>
              </a:lnSpc>
              <a:buFontTx/>
              <a:buNone/>
            </a:pPr>
            <a:r>
              <a:rPr lang="en-US" b="1" smtClean="0"/>
              <a:t>used as bases for preparing external </a:t>
            </a:r>
          </a:p>
          <a:p>
            <a:pPr>
              <a:lnSpc>
                <a:spcPct val="140000"/>
              </a:lnSpc>
              <a:buFontTx/>
              <a:buNone/>
            </a:pPr>
            <a:r>
              <a:rPr lang="en-US" b="1" smtClean="0"/>
              <a:t>applications. The choice of the vehicle </a:t>
            </a:r>
          </a:p>
          <a:p>
            <a:pPr>
              <a:lnSpc>
                <a:spcPct val="140000"/>
              </a:lnSpc>
              <a:buFontTx/>
              <a:buNone/>
            </a:pPr>
            <a:r>
              <a:rPr lang="en-US" b="1" smtClean="0"/>
              <a:t>depends upon the purpose of use and </a:t>
            </a:r>
          </a:p>
          <a:p>
            <a:pPr>
              <a:lnSpc>
                <a:spcPct val="140000"/>
              </a:lnSpc>
              <a:buFontTx/>
              <a:buNone/>
            </a:pPr>
            <a:r>
              <a:rPr lang="en-US" b="1" smtClean="0"/>
              <a:t>the nature of application.</a:t>
            </a:r>
          </a:p>
        </p:txBody>
      </p:sp>
    </p:spTree>
    <p:extLst>
      <p:ext uri="{BB962C8B-B14F-4D97-AF65-F5344CB8AC3E}">
        <p14:creationId xmlns:p14="http://schemas.microsoft.com/office/powerpoint/2010/main" val="162998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066800" y="739775"/>
            <a:ext cx="38100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buClr>
                <a:srgbClr val="333399"/>
              </a:buClr>
              <a:buFontTx/>
              <a:buChar char="•"/>
            </a:pPr>
            <a:r>
              <a:rPr lang="en-US" sz="3000" b="1"/>
              <a:t>Distilled water</a:t>
            </a:r>
          </a:p>
          <a:p>
            <a:pPr eaLnBrk="1" hangingPunct="1">
              <a:lnSpc>
                <a:spcPct val="120000"/>
              </a:lnSpc>
              <a:buClr>
                <a:srgbClr val="333399"/>
              </a:buClr>
              <a:buFontTx/>
              <a:buChar char="•"/>
            </a:pPr>
            <a:r>
              <a:rPr lang="en-US" sz="3000" b="1"/>
              <a:t>Alcohol</a:t>
            </a:r>
          </a:p>
          <a:p>
            <a:pPr eaLnBrk="1" hangingPunct="1">
              <a:lnSpc>
                <a:spcPct val="120000"/>
              </a:lnSpc>
              <a:buClr>
                <a:srgbClr val="333399"/>
              </a:buClr>
              <a:buFontTx/>
              <a:buChar char="•"/>
            </a:pPr>
            <a:r>
              <a:rPr lang="en-US" sz="3000" b="1"/>
              <a:t>Glycerin</a:t>
            </a:r>
          </a:p>
          <a:p>
            <a:pPr eaLnBrk="1" hangingPunct="1">
              <a:lnSpc>
                <a:spcPct val="120000"/>
              </a:lnSpc>
              <a:buClr>
                <a:srgbClr val="333399"/>
              </a:buClr>
              <a:buFontTx/>
              <a:buChar char="•"/>
            </a:pPr>
            <a:r>
              <a:rPr lang="en-US" sz="3000" b="1"/>
              <a:t>Olive oil</a:t>
            </a:r>
          </a:p>
          <a:p>
            <a:pPr eaLnBrk="1" hangingPunct="1">
              <a:lnSpc>
                <a:spcPct val="120000"/>
              </a:lnSpc>
              <a:buClr>
                <a:srgbClr val="333399"/>
              </a:buClr>
              <a:buFontTx/>
              <a:buChar char="•"/>
            </a:pPr>
            <a:r>
              <a:rPr lang="en-US" sz="3000" b="1"/>
              <a:t>Almond oil</a:t>
            </a:r>
          </a:p>
          <a:p>
            <a:pPr eaLnBrk="1" hangingPunct="1">
              <a:lnSpc>
                <a:spcPct val="120000"/>
              </a:lnSpc>
              <a:buClr>
                <a:srgbClr val="333399"/>
              </a:buClr>
              <a:buFontTx/>
              <a:buChar char="•"/>
            </a:pPr>
            <a:r>
              <a:rPr lang="en-US" sz="3000" b="1"/>
              <a:t>Sesame oil</a:t>
            </a:r>
          </a:p>
          <a:p>
            <a:pPr eaLnBrk="1" hangingPunct="1">
              <a:lnSpc>
                <a:spcPct val="120000"/>
              </a:lnSpc>
              <a:buClr>
                <a:srgbClr val="333399"/>
              </a:buClr>
              <a:buFontTx/>
              <a:buChar char="•"/>
            </a:pPr>
            <a:r>
              <a:rPr lang="en-US" sz="3000" b="1"/>
              <a:t>Chaulmoogra oil</a:t>
            </a:r>
          </a:p>
          <a:p>
            <a:pPr eaLnBrk="1" hangingPunct="1">
              <a:lnSpc>
                <a:spcPct val="120000"/>
              </a:lnSpc>
              <a:buClr>
                <a:srgbClr val="333399"/>
              </a:buClr>
              <a:buFontTx/>
              <a:buChar char="•"/>
            </a:pPr>
            <a:r>
              <a:rPr lang="en-US" sz="3000" b="1"/>
              <a:t>Coconut oil</a:t>
            </a:r>
          </a:p>
          <a:p>
            <a:pPr eaLnBrk="1" hangingPunct="1">
              <a:lnSpc>
                <a:spcPct val="120000"/>
              </a:lnSpc>
              <a:buClr>
                <a:srgbClr val="333399"/>
              </a:buClr>
              <a:buFontTx/>
              <a:buChar char="•"/>
            </a:pPr>
            <a:r>
              <a:rPr lang="en-US" sz="3000" b="1"/>
              <a:t>Sandalwood oil</a:t>
            </a:r>
          </a:p>
          <a:p>
            <a:pPr eaLnBrk="1" hangingPunct="1">
              <a:lnSpc>
                <a:spcPct val="120000"/>
              </a:lnSpc>
              <a:buClr>
                <a:srgbClr val="333399"/>
              </a:buClr>
              <a:buFontTx/>
              <a:buChar char="•"/>
            </a:pPr>
            <a:r>
              <a:rPr lang="en-US" sz="3000" b="1"/>
              <a:t>Lavender oil</a:t>
            </a:r>
          </a:p>
        </p:txBody>
      </p:sp>
      <p:sp>
        <p:nvSpPr>
          <p:cNvPr id="29699" name="Text Box 5"/>
          <p:cNvSpPr txBox="1">
            <a:spLocks noChangeArrowheads="1"/>
          </p:cNvSpPr>
          <p:nvPr/>
        </p:nvSpPr>
        <p:spPr bwMode="auto">
          <a:xfrm>
            <a:off x="5029200" y="755650"/>
            <a:ext cx="33528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buClr>
                <a:srgbClr val="333399"/>
              </a:buClr>
              <a:buFontTx/>
              <a:buChar char="•"/>
            </a:pPr>
            <a:r>
              <a:rPr lang="en-US" sz="3000" b="1"/>
              <a:t>Rosemary oil </a:t>
            </a:r>
          </a:p>
          <a:p>
            <a:pPr eaLnBrk="1" hangingPunct="1">
              <a:lnSpc>
                <a:spcPct val="120000"/>
              </a:lnSpc>
              <a:buClr>
                <a:srgbClr val="333399"/>
              </a:buClr>
              <a:buFontTx/>
              <a:buChar char="•"/>
            </a:pPr>
            <a:r>
              <a:rPr lang="en-US" sz="3000" b="1"/>
              <a:t>Paraffin</a:t>
            </a:r>
          </a:p>
          <a:p>
            <a:pPr eaLnBrk="1" hangingPunct="1">
              <a:lnSpc>
                <a:spcPct val="120000"/>
              </a:lnSpc>
              <a:buClr>
                <a:srgbClr val="333399"/>
              </a:buClr>
              <a:buFontTx/>
              <a:buChar char="•"/>
            </a:pPr>
            <a:r>
              <a:rPr lang="en-US" sz="3000" b="1"/>
              <a:t>Beeswax</a:t>
            </a:r>
          </a:p>
          <a:p>
            <a:pPr eaLnBrk="1" hangingPunct="1">
              <a:lnSpc>
                <a:spcPct val="120000"/>
              </a:lnSpc>
              <a:buClr>
                <a:srgbClr val="333399"/>
              </a:buClr>
              <a:buFontTx/>
              <a:buChar char="•"/>
            </a:pPr>
            <a:r>
              <a:rPr lang="en-US" sz="3000" b="1"/>
              <a:t>Lanolin</a:t>
            </a:r>
          </a:p>
          <a:p>
            <a:pPr eaLnBrk="1" hangingPunct="1">
              <a:lnSpc>
                <a:spcPct val="120000"/>
              </a:lnSpc>
              <a:buClr>
                <a:srgbClr val="333399"/>
              </a:buClr>
              <a:buFontTx/>
              <a:buChar char="•"/>
            </a:pPr>
            <a:r>
              <a:rPr lang="en-US" sz="3000" b="1"/>
              <a:t>Spermaceti</a:t>
            </a:r>
          </a:p>
          <a:p>
            <a:pPr eaLnBrk="1" hangingPunct="1">
              <a:lnSpc>
                <a:spcPct val="120000"/>
              </a:lnSpc>
              <a:buClr>
                <a:srgbClr val="333399"/>
              </a:buClr>
              <a:buFontTx/>
              <a:buChar char="•"/>
            </a:pPr>
            <a:r>
              <a:rPr lang="en-US" sz="3000" b="1"/>
              <a:t>Prepared lard</a:t>
            </a:r>
          </a:p>
          <a:p>
            <a:pPr eaLnBrk="1" hangingPunct="1">
              <a:lnSpc>
                <a:spcPct val="120000"/>
              </a:lnSpc>
              <a:buClr>
                <a:srgbClr val="333399"/>
              </a:buClr>
              <a:buFontTx/>
              <a:buChar char="•"/>
            </a:pPr>
            <a:r>
              <a:rPr lang="en-US" sz="3000" b="1"/>
              <a:t>Isinglass</a:t>
            </a:r>
          </a:p>
          <a:p>
            <a:pPr eaLnBrk="1" hangingPunct="1">
              <a:lnSpc>
                <a:spcPct val="120000"/>
              </a:lnSpc>
              <a:buClr>
                <a:srgbClr val="333399"/>
              </a:buClr>
              <a:buFontTx/>
              <a:buChar char="•"/>
            </a:pPr>
            <a:r>
              <a:rPr lang="en-US" sz="3000" b="1"/>
              <a:t>Soap</a:t>
            </a:r>
          </a:p>
          <a:p>
            <a:pPr eaLnBrk="1" hangingPunct="1">
              <a:lnSpc>
                <a:spcPct val="120000"/>
              </a:lnSpc>
              <a:buClr>
                <a:srgbClr val="333399"/>
              </a:buClr>
              <a:buFontTx/>
              <a:buChar char="•"/>
            </a:pPr>
            <a:r>
              <a:rPr lang="en-US" sz="3000" b="1"/>
              <a:t>Starch</a:t>
            </a:r>
          </a:p>
        </p:txBody>
      </p:sp>
    </p:spTree>
    <p:extLst>
      <p:ext uri="{BB962C8B-B14F-4D97-AF65-F5344CB8AC3E}">
        <p14:creationId xmlns:p14="http://schemas.microsoft.com/office/powerpoint/2010/main" val="2447761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6172200" cy="762000"/>
          </a:xfrm>
          <a:solidFill>
            <a:srgbClr val="3F4797"/>
          </a:solidFill>
        </p:spPr>
        <p:txBody>
          <a:bodyPr/>
          <a:lstStyle/>
          <a:p>
            <a:pPr algn="l"/>
            <a:r>
              <a:rPr lang="en-US" sz="3600" b="1" smtClean="0">
                <a:solidFill>
                  <a:schemeClr val="bg1"/>
                </a:solidFill>
                <a:latin typeface="Times New Roman" pitchFamily="18" charset="0"/>
              </a:rPr>
              <a:t>   LIQUID  PREPARATIONS</a:t>
            </a:r>
          </a:p>
        </p:txBody>
      </p:sp>
      <p:sp>
        <p:nvSpPr>
          <p:cNvPr id="30723" name="Rectangle 3"/>
          <p:cNvSpPr>
            <a:spLocks noGrp="1" noChangeArrowheads="1"/>
          </p:cNvSpPr>
          <p:nvPr>
            <p:ph idx="1"/>
          </p:nvPr>
        </p:nvSpPr>
        <p:spPr>
          <a:xfrm>
            <a:off x="609600" y="1600200"/>
            <a:ext cx="8229600" cy="3886200"/>
          </a:xfrm>
        </p:spPr>
        <p:txBody>
          <a:bodyPr/>
          <a:lstStyle/>
          <a:p>
            <a:pPr>
              <a:lnSpc>
                <a:spcPct val="120000"/>
              </a:lnSpc>
              <a:buFontTx/>
              <a:buNone/>
            </a:pPr>
            <a:r>
              <a:rPr lang="en-US" sz="3000" b="1" smtClean="0"/>
              <a:t>Liquid preparations for external </a:t>
            </a:r>
          </a:p>
          <a:p>
            <a:pPr>
              <a:lnSpc>
                <a:spcPct val="120000"/>
              </a:lnSpc>
              <a:buFontTx/>
              <a:buNone/>
            </a:pPr>
            <a:r>
              <a:rPr lang="en-US" sz="3000" b="1" smtClean="0"/>
              <a:t>applications can be classified as follows : </a:t>
            </a:r>
            <a:endParaRPr lang="fr-FR" sz="3000" b="1" smtClean="0"/>
          </a:p>
          <a:p>
            <a:pPr>
              <a:lnSpc>
                <a:spcPct val="120000"/>
              </a:lnSpc>
              <a:buClr>
                <a:srgbClr val="333399"/>
              </a:buClr>
            </a:pPr>
            <a:r>
              <a:rPr lang="fr-FR" sz="3000" b="1" smtClean="0"/>
              <a:t>Application on skin :</a:t>
            </a:r>
          </a:p>
          <a:p>
            <a:pPr>
              <a:lnSpc>
                <a:spcPct val="120000"/>
              </a:lnSpc>
              <a:buClr>
                <a:srgbClr val="333399"/>
              </a:buClr>
              <a:buFontTx/>
              <a:buNone/>
            </a:pPr>
            <a:r>
              <a:rPr lang="fr-FR" sz="3000" b="1" smtClean="0"/>
              <a:t>   </a:t>
            </a:r>
            <a:r>
              <a:rPr lang="fr-FR" sz="3000" b="1" smtClean="0">
                <a:hlinkClick r:id="rId2" action="ppaction://hlinksldjump"/>
              </a:rPr>
              <a:t>liniments</a:t>
            </a:r>
            <a:r>
              <a:rPr lang="fr-FR" sz="3000" b="1" smtClean="0"/>
              <a:t>, </a:t>
            </a:r>
            <a:r>
              <a:rPr lang="fr-FR" sz="3000" b="1" smtClean="0">
                <a:hlinkClick r:id="rId3" action="ppaction://hlinksldjump"/>
              </a:rPr>
              <a:t>lotions</a:t>
            </a:r>
            <a:r>
              <a:rPr lang="fr-FR" sz="3000" b="1" smtClean="0"/>
              <a:t>, </a:t>
            </a:r>
            <a:r>
              <a:rPr lang="fr-FR" sz="3000" b="1" smtClean="0">
                <a:hlinkClick r:id="rId4" action="ppaction://hlinksldjump"/>
              </a:rPr>
              <a:t>glyceroles</a:t>
            </a:r>
            <a:r>
              <a:rPr lang="fr-FR" sz="3000" b="1" smtClean="0"/>
              <a:t>, </a:t>
            </a:r>
            <a:r>
              <a:rPr lang="fr-FR" sz="3000" b="1" smtClean="0">
                <a:solidFill>
                  <a:schemeClr val="hlink"/>
                </a:solidFill>
              </a:rPr>
              <a:t>paints, oils</a:t>
            </a:r>
            <a:endParaRPr lang="en-US" sz="3000" b="1" smtClean="0">
              <a:solidFill>
                <a:schemeClr val="hlink"/>
              </a:solidFill>
            </a:endParaRPr>
          </a:p>
          <a:p>
            <a:pPr>
              <a:lnSpc>
                <a:spcPct val="120000"/>
              </a:lnSpc>
              <a:buClr>
                <a:srgbClr val="333399"/>
              </a:buClr>
            </a:pPr>
            <a:r>
              <a:rPr lang="en-US" sz="3000" b="1" smtClean="0"/>
              <a:t>Application in mouth and throat :</a:t>
            </a:r>
          </a:p>
          <a:p>
            <a:pPr>
              <a:lnSpc>
                <a:spcPct val="120000"/>
              </a:lnSpc>
              <a:buClr>
                <a:srgbClr val="333399"/>
              </a:buClr>
              <a:buFontTx/>
              <a:buNone/>
            </a:pPr>
            <a:r>
              <a:rPr lang="en-US" sz="3000" b="1" smtClean="0"/>
              <a:t>   </a:t>
            </a:r>
            <a:r>
              <a:rPr lang="en-US" sz="3000" b="1" smtClean="0">
                <a:hlinkClick r:id="rId5" action="ppaction://hlinksldjump"/>
              </a:rPr>
              <a:t>gargles, mouth washes</a:t>
            </a:r>
            <a:endParaRPr lang="en-US" sz="3000" b="1" smtClean="0"/>
          </a:p>
        </p:txBody>
      </p:sp>
    </p:spTree>
    <p:extLst>
      <p:ext uri="{BB962C8B-B14F-4D97-AF65-F5344CB8AC3E}">
        <p14:creationId xmlns:p14="http://schemas.microsoft.com/office/powerpoint/2010/main" val="192853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US" b="1" dirty="0" smtClean="0">
                <a:effectLst>
                  <a:outerShdw blurRad="38100" dist="38100" dir="2700000" algn="tl">
                    <a:srgbClr val="000000">
                      <a:alpha val="43137"/>
                    </a:srgbClr>
                  </a:outerShdw>
                </a:effectLst>
              </a:rPr>
              <a:t>EXTERNAL APPLICATIONS</a:t>
            </a:r>
            <a:endParaRPr lang="en-US" b="1" dirty="0">
              <a:effectLst>
                <a:outerShdw blurRad="38100" dist="38100" dir="2700000" algn="tl">
                  <a:srgbClr val="000000">
                    <a:alpha val="43137"/>
                  </a:srgbClr>
                </a:outerShdw>
              </a:effectLst>
            </a:endParaRPr>
          </a:p>
        </p:txBody>
      </p:sp>
      <p:sp>
        <p:nvSpPr>
          <p:cNvPr id="2051" name="Subtitle 2"/>
          <p:cNvSpPr>
            <a:spLocks noGrp="1"/>
          </p:cNvSpPr>
          <p:nvPr>
            <p:ph type="subTitle" idx="1"/>
          </p:nvPr>
        </p:nvSpPr>
        <p:spPr/>
        <p:txBody>
          <a:bodyPr>
            <a:normAutofit/>
          </a:bodyPr>
          <a:lstStyle/>
          <a:p>
            <a:pPr fontAlgn="auto">
              <a:spcAft>
                <a:spcPts val="0"/>
              </a:spcAft>
              <a:buFont typeface="Wingdings 2"/>
              <a:buNone/>
              <a:defRPr/>
            </a:pPr>
            <a:endParaRPr lang="en-US" smtClean="0"/>
          </a:p>
        </p:txBody>
      </p:sp>
    </p:spTree>
    <p:extLst>
      <p:ext uri="{BB962C8B-B14F-4D97-AF65-F5344CB8AC3E}">
        <p14:creationId xmlns:p14="http://schemas.microsoft.com/office/powerpoint/2010/main" val="158742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371600" y="1143000"/>
            <a:ext cx="63246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buClr>
                <a:srgbClr val="333399"/>
              </a:buClr>
              <a:buFontTx/>
              <a:buChar char="•"/>
            </a:pPr>
            <a:r>
              <a:rPr lang="en-US" sz="3200" b="1">
                <a:solidFill>
                  <a:schemeClr val="hlink"/>
                </a:solidFill>
              </a:rPr>
              <a:t>  </a:t>
            </a:r>
            <a:r>
              <a:rPr lang="en-US" sz="3200" b="1"/>
              <a:t>Application in ear, eye :</a:t>
            </a:r>
          </a:p>
          <a:p>
            <a:pPr eaLnBrk="1" hangingPunct="1">
              <a:lnSpc>
                <a:spcPct val="140000"/>
              </a:lnSpc>
              <a:buClr>
                <a:srgbClr val="333399"/>
              </a:buClr>
            </a:pPr>
            <a:r>
              <a:rPr lang="en-US" sz="3200" b="1"/>
              <a:t>   </a:t>
            </a:r>
            <a:r>
              <a:rPr lang="en-US" sz="3200" b="1">
                <a:hlinkClick r:id="rId2" action="ppaction://hlinksldjump"/>
              </a:rPr>
              <a:t>ear drops,  eye drops</a:t>
            </a:r>
            <a:endParaRPr lang="en-US" sz="3200" b="1"/>
          </a:p>
          <a:p>
            <a:pPr eaLnBrk="1" hangingPunct="1">
              <a:lnSpc>
                <a:spcPct val="140000"/>
              </a:lnSpc>
              <a:buClr>
                <a:srgbClr val="333399"/>
              </a:buClr>
              <a:buFontTx/>
              <a:buChar char="•"/>
            </a:pPr>
            <a:r>
              <a:rPr lang="en-US" sz="3200" b="1">
                <a:solidFill>
                  <a:schemeClr val="hlink"/>
                </a:solidFill>
              </a:rPr>
              <a:t>  </a:t>
            </a:r>
            <a:r>
              <a:rPr lang="en-US" sz="3200" b="1"/>
              <a:t>Application in nasopharynx : </a:t>
            </a:r>
          </a:p>
          <a:p>
            <a:pPr eaLnBrk="1" hangingPunct="1">
              <a:lnSpc>
                <a:spcPct val="140000"/>
              </a:lnSpc>
              <a:buClr>
                <a:srgbClr val="333399"/>
              </a:buClr>
            </a:pPr>
            <a:r>
              <a:rPr lang="en-US" sz="3200" b="1"/>
              <a:t>   </a:t>
            </a:r>
            <a:r>
              <a:rPr lang="en-US" sz="3200" b="1">
                <a:hlinkClick r:id="rId3" action="ppaction://hlinksldjump"/>
              </a:rPr>
              <a:t>inhalations</a:t>
            </a:r>
            <a:endParaRPr lang="en-US" sz="3200" b="1"/>
          </a:p>
          <a:p>
            <a:pPr eaLnBrk="1" hangingPunct="1">
              <a:lnSpc>
                <a:spcPct val="140000"/>
              </a:lnSpc>
              <a:buClr>
                <a:srgbClr val="333399"/>
              </a:buClr>
              <a:buFontTx/>
              <a:buChar char="•"/>
            </a:pPr>
            <a:r>
              <a:rPr lang="en-US" sz="3200" b="1">
                <a:solidFill>
                  <a:schemeClr val="hlink"/>
                </a:solidFill>
              </a:rPr>
              <a:t>  </a:t>
            </a:r>
            <a:r>
              <a:rPr lang="en-US" sz="3200" b="1"/>
              <a:t>Application into</a:t>
            </a:r>
            <a:r>
              <a:rPr lang="en-US" sz="3200" b="1">
                <a:solidFill>
                  <a:schemeClr val="hlink"/>
                </a:solidFill>
              </a:rPr>
              <a:t> </a:t>
            </a:r>
          </a:p>
          <a:p>
            <a:pPr eaLnBrk="1" hangingPunct="1">
              <a:lnSpc>
                <a:spcPct val="140000"/>
              </a:lnSpc>
              <a:buClr>
                <a:srgbClr val="333399"/>
              </a:buClr>
            </a:pPr>
            <a:r>
              <a:rPr lang="en-US" sz="3200" b="1">
                <a:solidFill>
                  <a:schemeClr val="hlink"/>
                </a:solidFill>
              </a:rPr>
              <a:t>   vagina, urethra and rectum</a:t>
            </a:r>
            <a:endParaRPr lang="en-US" sz="3200">
              <a:solidFill>
                <a:schemeClr val="hlink"/>
              </a:solidFill>
            </a:endParaRPr>
          </a:p>
        </p:txBody>
      </p:sp>
    </p:spTree>
    <p:extLst>
      <p:ext uri="{BB962C8B-B14F-4D97-AF65-F5344CB8AC3E}">
        <p14:creationId xmlns:p14="http://schemas.microsoft.com/office/powerpoint/2010/main" val="2419060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0"/>
            <a:ext cx="7162800" cy="685800"/>
          </a:xfrm>
          <a:prstGeom prst="rect">
            <a:avLst/>
          </a:prstGeom>
          <a:solidFill>
            <a:srgbClr val="3F47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a:solidFill>
                  <a:schemeClr val="bg1"/>
                </a:solidFill>
                <a:latin typeface="Times New Roman" pitchFamily="18" charset="0"/>
              </a:rPr>
              <a:t>  SEMISOLID  PREPARATIONS </a:t>
            </a:r>
          </a:p>
        </p:txBody>
      </p:sp>
      <p:sp>
        <p:nvSpPr>
          <p:cNvPr id="32771" name="Rectangle 6"/>
          <p:cNvSpPr>
            <a:spLocks noChangeArrowheads="1"/>
          </p:cNvSpPr>
          <p:nvPr/>
        </p:nvSpPr>
        <p:spPr bwMode="auto">
          <a:xfrm>
            <a:off x="609600" y="9144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pPr>
            <a:r>
              <a:rPr lang="en-US" sz="3000" b="1"/>
              <a:t>Semisolid preparations for external </a:t>
            </a:r>
          </a:p>
          <a:p>
            <a:pPr marL="342900" indent="-342900">
              <a:lnSpc>
                <a:spcPct val="120000"/>
              </a:lnSpc>
            </a:pPr>
            <a:r>
              <a:rPr lang="en-US" sz="3000" b="1"/>
              <a:t>applications can be classified as follows : </a:t>
            </a:r>
            <a:endParaRPr lang="fr-FR" sz="3000" b="1"/>
          </a:p>
          <a:p>
            <a:pPr marL="1143000" lvl="2" indent="-228600">
              <a:lnSpc>
                <a:spcPct val="120000"/>
              </a:lnSpc>
              <a:buClr>
                <a:srgbClr val="333399"/>
              </a:buClr>
              <a:buFontTx/>
              <a:buChar char="•"/>
            </a:pPr>
            <a:r>
              <a:rPr lang="fr-FR" sz="2900" b="1">
                <a:solidFill>
                  <a:schemeClr val="hlink"/>
                </a:solidFill>
                <a:hlinkClick r:id="rId2" action="ppaction://hlinksldjump"/>
              </a:rPr>
              <a:t>Ointment</a:t>
            </a:r>
            <a:endParaRPr lang="fr-FR" sz="2900" b="1">
              <a:solidFill>
                <a:schemeClr val="hlink"/>
              </a:solidFill>
            </a:endParaRPr>
          </a:p>
          <a:p>
            <a:pPr marL="1143000" lvl="2" indent="-228600">
              <a:lnSpc>
                <a:spcPct val="120000"/>
              </a:lnSpc>
              <a:buClr>
                <a:srgbClr val="333399"/>
              </a:buClr>
              <a:buFontTx/>
              <a:buChar char="•"/>
            </a:pPr>
            <a:r>
              <a:rPr lang="fr-FR" sz="2900" b="1">
                <a:solidFill>
                  <a:schemeClr val="hlink"/>
                </a:solidFill>
                <a:hlinkClick r:id="rId3" action="ppaction://hlinksldjump"/>
              </a:rPr>
              <a:t>Opodeldocs</a:t>
            </a:r>
            <a:endParaRPr lang="fr-FR" sz="2900" b="1">
              <a:solidFill>
                <a:schemeClr val="hlink"/>
              </a:solidFill>
            </a:endParaRPr>
          </a:p>
          <a:p>
            <a:pPr marL="1143000" lvl="2" indent="-228600">
              <a:lnSpc>
                <a:spcPct val="120000"/>
              </a:lnSpc>
              <a:buClr>
                <a:srgbClr val="333399"/>
              </a:buClr>
              <a:buFontTx/>
              <a:buChar char="•"/>
            </a:pPr>
            <a:r>
              <a:rPr lang="fr-FR" sz="2900" b="1">
                <a:solidFill>
                  <a:schemeClr val="hlink"/>
                </a:solidFill>
                <a:hlinkClick r:id="rId4" action="ppaction://hlinksldjump"/>
              </a:rPr>
              <a:t>Cerates</a:t>
            </a:r>
            <a:endParaRPr lang="fr-FR" sz="2900" b="1">
              <a:solidFill>
                <a:schemeClr val="hlink"/>
              </a:solidFill>
            </a:endParaRPr>
          </a:p>
          <a:p>
            <a:pPr marL="1143000" lvl="2" indent="-228600">
              <a:lnSpc>
                <a:spcPct val="120000"/>
              </a:lnSpc>
              <a:buClr>
                <a:srgbClr val="333399"/>
              </a:buClr>
              <a:buFontTx/>
              <a:buChar char="•"/>
            </a:pPr>
            <a:r>
              <a:rPr lang="fr-FR" sz="2900" b="1">
                <a:solidFill>
                  <a:schemeClr val="hlink"/>
                </a:solidFill>
                <a:hlinkClick r:id="rId5" action="ppaction://hlinksldjump"/>
              </a:rPr>
              <a:t>Creams and Pastes</a:t>
            </a:r>
            <a:endParaRPr lang="fr-FR" sz="2900" b="1">
              <a:solidFill>
                <a:schemeClr val="hlink"/>
              </a:solidFill>
            </a:endParaRPr>
          </a:p>
          <a:p>
            <a:pPr marL="1143000" lvl="2" indent="-228600">
              <a:lnSpc>
                <a:spcPct val="120000"/>
              </a:lnSpc>
              <a:buClr>
                <a:srgbClr val="333399"/>
              </a:buClr>
              <a:buFontTx/>
              <a:buChar char="•"/>
            </a:pPr>
            <a:r>
              <a:rPr lang="fr-FR" sz="2900" b="1">
                <a:solidFill>
                  <a:schemeClr val="hlink"/>
                </a:solidFill>
                <a:hlinkClick r:id="rId6" action="ppaction://hlinksldjump"/>
              </a:rPr>
              <a:t>Poultices</a:t>
            </a:r>
            <a:endParaRPr lang="fr-FR" sz="2900" b="1">
              <a:solidFill>
                <a:schemeClr val="hlink"/>
              </a:solidFill>
            </a:endParaRPr>
          </a:p>
          <a:p>
            <a:pPr marL="1143000" lvl="2" indent="-228600">
              <a:lnSpc>
                <a:spcPct val="120000"/>
              </a:lnSpc>
              <a:buClr>
                <a:srgbClr val="333399"/>
              </a:buClr>
              <a:buFontTx/>
              <a:buChar char="•"/>
            </a:pPr>
            <a:r>
              <a:rPr lang="fr-FR" sz="2900" b="1">
                <a:solidFill>
                  <a:schemeClr val="hlink"/>
                </a:solidFill>
                <a:hlinkClick r:id="rId7" action="ppaction://hlinksldjump"/>
              </a:rPr>
              <a:t>Fomentation</a:t>
            </a:r>
            <a:endParaRPr lang="fr-FR" sz="2900" b="1">
              <a:solidFill>
                <a:schemeClr val="hlink"/>
              </a:solidFill>
            </a:endParaRPr>
          </a:p>
          <a:p>
            <a:pPr marL="1143000" lvl="2" indent="-228600">
              <a:lnSpc>
                <a:spcPct val="120000"/>
              </a:lnSpc>
              <a:buClr>
                <a:srgbClr val="333399"/>
              </a:buClr>
              <a:buFontTx/>
              <a:buChar char="•"/>
            </a:pPr>
            <a:r>
              <a:rPr lang="fr-FR" sz="2900" b="1">
                <a:solidFill>
                  <a:schemeClr val="hlink"/>
                </a:solidFill>
                <a:hlinkClick r:id="rId8" action="ppaction://hlinksldjump"/>
              </a:rPr>
              <a:t>Surgical Dressings</a:t>
            </a:r>
            <a:endParaRPr lang="fr-FR" sz="2900" b="1">
              <a:solidFill>
                <a:schemeClr val="hlink"/>
              </a:solidFill>
            </a:endParaRPr>
          </a:p>
          <a:p>
            <a:pPr marL="1143000" lvl="2" indent="-228600">
              <a:lnSpc>
                <a:spcPct val="120000"/>
              </a:lnSpc>
              <a:buClr>
                <a:srgbClr val="333399"/>
              </a:buClr>
              <a:buFontTx/>
              <a:buChar char="•"/>
            </a:pPr>
            <a:r>
              <a:rPr lang="fr-FR" sz="2900" b="1">
                <a:solidFill>
                  <a:schemeClr val="hlink"/>
                </a:solidFill>
                <a:hlinkClick r:id="rId9" action="ppaction://hlinksldjump"/>
              </a:rPr>
              <a:t>Plasters</a:t>
            </a:r>
            <a:endParaRPr lang="en-US" sz="2900" b="1"/>
          </a:p>
        </p:txBody>
      </p:sp>
    </p:spTree>
    <p:extLst>
      <p:ext uri="{BB962C8B-B14F-4D97-AF65-F5344CB8AC3E}">
        <p14:creationId xmlns:p14="http://schemas.microsoft.com/office/powerpoint/2010/main" val="288215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chap25-6"/>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a:xfrm>
            <a:off x="0" y="0"/>
            <a:ext cx="3581400" cy="685800"/>
          </a:xfrm>
          <a:solidFill>
            <a:srgbClr val="3F4797"/>
          </a:solidFill>
        </p:spPr>
        <p:txBody>
          <a:bodyPr/>
          <a:lstStyle/>
          <a:p>
            <a:pPr algn="l"/>
            <a:r>
              <a:rPr lang="en-US" sz="3600" b="1" smtClean="0">
                <a:solidFill>
                  <a:schemeClr val="bg1"/>
                </a:solidFill>
                <a:latin typeface="Times New Roman" pitchFamily="18" charset="0"/>
              </a:rPr>
              <a:t>   LINIMENTS</a:t>
            </a:r>
          </a:p>
        </p:txBody>
      </p:sp>
      <p:sp>
        <p:nvSpPr>
          <p:cNvPr id="33796" name="Rectangle 3"/>
          <p:cNvSpPr>
            <a:spLocks noGrp="1" noChangeArrowheads="1"/>
          </p:cNvSpPr>
          <p:nvPr>
            <p:ph idx="1"/>
          </p:nvPr>
        </p:nvSpPr>
        <p:spPr>
          <a:xfrm>
            <a:off x="1143000" y="1371600"/>
            <a:ext cx="7391400" cy="4495800"/>
          </a:xfrm>
        </p:spPr>
        <p:txBody>
          <a:bodyPr/>
          <a:lstStyle/>
          <a:p>
            <a:pPr>
              <a:buFontTx/>
              <a:buNone/>
            </a:pPr>
            <a:r>
              <a:rPr lang="en-US" sz="3000" b="1" smtClean="0">
                <a:solidFill>
                  <a:srgbClr val="333399"/>
                </a:solidFill>
              </a:rPr>
              <a:t>Liniments are liquid preparations, </a:t>
            </a:r>
          </a:p>
          <a:p>
            <a:pPr>
              <a:buFontTx/>
              <a:buNone/>
            </a:pPr>
            <a:r>
              <a:rPr lang="en-US" sz="3000" b="1" smtClean="0"/>
              <a:t>applied with or without friction, </a:t>
            </a:r>
          </a:p>
          <a:p>
            <a:pPr>
              <a:buFontTx/>
              <a:buNone/>
            </a:pPr>
            <a:r>
              <a:rPr lang="en-US" sz="3000" b="1" smtClean="0"/>
              <a:t>by rubbing, anointing or painting.</a:t>
            </a:r>
          </a:p>
          <a:p>
            <a:pPr>
              <a:buFontTx/>
              <a:buNone/>
            </a:pPr>
            <a:endParaRPr lang="en-US" sz="3000" b="1" u="sng" smtClean="0"/>
          </a:p>
          <a:p>
            <a:pPr>
              <a:buFontTx/>
              <a:buNone/>
            </a:pPr>
            <a:r>
              <a:rPr lang="en-US" sz="3000" b="1" u="sng" smtClean="0">
                <a:solidFill>
                  <a:schemeClr val="hlink"/>
                </a:solidFill>
              </a:rPr>
              <a:t>NATURE</a:t>
            </a:r>
            <a:r>
              <a:rPr lang="en-US" sz="3000" b="1" smtClean="0"/>
              <a:t> </a:t>
            </a:r>
          </a:p>
          <a:p>
            <a:pPr>
              <a:buFontTx/>
              <a:buNone/>
            </a:pPr>
            <a:r>
              <a:rPr lang="en-US" sz="3000" b="1" smtClean="0"/>
              <a:t>Liniments may be alcoholic solutions, </a:t>
            </a:r>
          </a:p>
          <a:p>
            <a:pPr>
              <a:buFontTx/>
              <a:buNone/>
            </a:pPr>
            <a:r>
              <a:rPr lang="en-US" sz="3000" b="1" smtClean="0"/>
              <a:t>oily solutions or emulsions, prepared </a:t>
            </a:r>
          </a:p>
          <a:p>
            <a:pPr>
              <a:buFontTx/>
              <a:buNone/>
            </a:pPr>
            <a:r>
              <a:rPr lang="en-US" sz="3000" b="1" smtClean="0"/>
              <a:t>with tincture of soap or olive oil.</a:t>
            </a:r>
          </a:p>
        </p:txBody>
      </p:sp>
    </p:spTree>
    <p:extLst>
      <p:ext uri="{BB962C8B-B14F-4D97-AF65-F5344CB8AC3E}">
        <p14:creationId xmlns:p14="http://schemas.microsoft.com/office/powerpoint/2010/main" val="1863161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609600" y="1219200"/>
            <a:ext cx="8077200" cy="4648200"/>
          </a:xfrm>
        </p:spPr>
        <p:txBody>
          <a:bodyPr/>
          <a:lstStyle/>
          <a:p>
            <a:pPr>
              <a:buFontTx/>
              <a:buNone/>
            </a:pPr>
            <a:r>
              <a:rPr lang="en-US" sz="2800" b="1" u="sng" smtClean="0">
                <a:solidFill>
                  <a:schemeClr val="hlink"/>
                </a:solidFill>
              </a:rPr>
              <a:t>PREPARATION</a:t>
            </a:r>
          </a:p>
          <a:p>
            <a:pPr>
              <a:buFontTx/>
              <a:buNone/>
            </a:pPr>
            <a:r>
              <a:rPr lang="en-US" sz="2800" b="1" smtClean="0"/>
              <a:t>Liniments are generally prepared by mixing </a:t>
            </a:r>
          </a:p>
          <a:p>
            <a:pPr>
              <a:buFontTx/>
              <a:buNone/>
            </a:pPr>
            <a:r>
              <a:rPr lang="en-US" sz="2800" b="1" smtClean="0"/>
              <a:t>one part of the required drug with four parts </a:t>
            </a:r>
          </a:p>
          <a:p>
            <a:pPr>
              <a:buFontTx/>
              <a:buNone/>
            </a:pPr>
            <a:r>
              <a:rPr lang="en-US" sz="2800" b="1" smtClean="0"/>
              <a:t>of olive oil or tincture of soap.</a:t>
            </a:r>
          </a:p>
          <a:p>
            <a:pPr>
              <a:buFontTx/>
              <a:buNone/>
            </a:pPr>
            <a:endParaRPr lang="en-US" sz="2000" b="1" u="sng" smtClean="0">
              <a:solidFill>
                <a:schemeClr val="hlink"/>
              </a:solidFill>
            </a:endParaRPr>
          </a:p>
          <a:p>
            <a:pPr>
              <a:buFontTx/>
              <a:buNone/>
            </a:pPr>
            <a:r>
              <a:rPr lang="en-US" sz="2800" b="1" u="sng" smtClean="0">
                <a:solidFill>
                  <a:schemeClr val="hlink"/>
                </a:solidFill>
              </a:rPr>
              <a:t>UTILITY</a:t>
            </a:r>
            <a:r>
              <a:rPr lang="en-US" sz="2800" b="1" i="1" smtClean="0">
                <a:solidFill>
                  <a:schemeClr val="hlink"/>
                </a:solidFill>
              </a:rPr>
              <a:t>  </a:t>
            </a:r>
            <a:endParaRPr lang="en-US" sz="2800" b="1" smtClean="0">
              <a:solidFill>
                <a:schemeClr val="hlink"/>
              </a:solidFill>
            </a:endParaRPr>
          </a:p>
          <a:p>
            <a:pPr>
              <a:buFontTx/>
              <a:buNone/>
            </a:pPr>
            <a:r>
              <a:rPr lang="en-US" sz="2800" b="1" smtClean="0"/>
              <a:t>For relief of pain resulting from falls or blows; </a:t>
            </a:r>
          </a:p>
          <a:p>
            <a:pPr>
              <a:buFontTx/>
              <a:buNone/>
            </a:pPr>
            <a:r>
              <a:rPr lang="en-US" sz="2800" b="1" smtClean="0"/>
              <a:t>As stimulants, it may be massaged into skin; </a:t>
            </a:r>
          </a:p>
          <a:p>
            <a:pPr>
              <a:buFontTx/>
              <a:buNone/>
            </a:pPr>
            <a:r>
              <a:rPr lang="en-US" sz="2800" b="1" smtClean="0"/>
              <a:t>Soap liniment is used for sprains and bruises.</a:t>
            </a:r>
            <a:endParaRPr lang="en-US" sz="2800" b="1" u="sng" smtClean="0"/>
          </a:p>
        </p:txBody>
      </p:sp>
    </p:spTree>
    <p:extLst>
      <p:ext uri="{BB962C8B-B14F-4D97-AF65-F5344CB8AC3E}">
        <p14:creationId xmlns:p14="http://schemas.microsoft.com/office/powerpoint/2010/main" val="3505329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1050925" y="1219200"/>
            <a:ext cx="75596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pPr>
            <a:r>
              <a:rPr lang="en-US" sz="3000" b="1" u="sng">
                <a:solidFill>
                  <a:schemeClr val="hlink"/>
                </a:solidFill>
              </a:rPr>
              <a:t>PRECAUTIONS</a:t>
            </a:r>
            <a:r>
              <a:rPr lang="en-US" sz="3000" b="1">
                <a:solidFill>
                  <a:schemeClr val="hlink"/>
                </a:solidFill>
              </a:rPr>
              <a:t> </a:t>
            </a:r>
          </a:p>
          <a:p>
            <a:pPr eaLnBrk="1" hangingPunct="1">
              <a:lnSpc>
                <a:spcPct val="120000"/>
              </a:lnSpc>
            </a:pPr>
            <a:r>
              <a:rPr lang="en-US" sz="3000" b="1"/>
              <a:t>Should be labeled </a:t>
            </a:r>
          </a:p>
          <a:p>
            <a:pPr eaLnBrk="1" hangingPunct="1">
              <a:lnSpc>
                <a:spcPct val="120000"/>
              </a:lnSpc>
            </a:pPr>
            <a:r>
              <a:rPr lang="en-US" sz="3000" b="1">
                <a:solidFill>
                  <a:srgbClr val="333399"/>
                </a:solidFill>
              </a:rPr>
              <a:t>‘</a:t>
            </a:r>
            <a:r>
              <a:rPr lang="en-US" sz="3000" b="1">
                <a:solidFill>
                  <a:srgbClr val="FF6600"/>
                </a:solidFill>
              </a:rPr>
              <a:t>For external use only</a:t>
            </a:r>
            <a:r>
              <a:rPr lang="en-US" sz="3000" b="1">
                <a:solidFill>
                  <a:srgbClr val="333399"/>
                </a:solidFill>
              </a:rPr>
              <a:t>’. </a:t>
            </a:r>
          </a:p>
          <a:p>
            <a:pPr eaLnBrk="1" hangingPunct="1">
              <a:lnSpc>
                <a:spcPct val="120000"/>
              </a:lnSpc>
            </a:pPr>
            <a:r>
              <a:rPr lang="en-US" sz="3000" b="1">
                <a:solidFill>
                  <a:srgbClr val="FF6600"/>
                </a:solidFill>
              </a:rPr>
              <a:t>Should never be applied to broken skin</a:t>
            </a:r>
            <a:r>
              <a:rPr lang="en-US" sz="3000" b="1"/>
              <a:t>, as they are irritating, especially if the solvent is alcohol. </a:t>
            </a:r>
          </a:p>
          <a:p>
            <a:pPr eaLnBrk="1" hangingPunct="1">
              <a:lnSpc>
                <a:spcPct val="120000"/>
              </a:lnSpc>
            </a:pPr>
            <a:r>
              <a:rPr lang="en-US" sz="3000" b="1"/>
              <a:t>Cool storage is necessary since all liniments have volatile ingredients.</a:t>
            </a:r>
            <a:endParaRPr lang="en-US" sz="3000"/>
          </a:p>
        </p:txBody>
      </p:sp>
    </p:spTree>
    <p:extLst>
      <p:ext uri="{BB962C8B-B14F-4D97-AF65-F5344CB8AC3E}">
        <p14:creationId xmlns:p14="http://schemas.microsoft.com/office/powerpoint/2010/main" val="1700022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back25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p:nvPr>
        </p:nvSpPr>
        <p:spPr>
          <a:xfrm>
            <a:off x="0" y="0"/>
            <a:ext cx="2971800" cy="685800"/>
          </a:xfrm>
          <a:solidFill>
            <a:srgbClr val="3F4797"/>
          </a:solidFill>
        </p:spPr>
        <p:txBody>
          <a:bodyPr/>
          <a:lstStyle/>
          <a:p>
            <a:pPr algn="l"/>
            <a:r>
              <a:rPr lang="en-US" sz="3600" b="1" smtClean="0">
                <a:solidFill>
                  <a:schemeClr val="bg1"/>
                </a:solidFill>
                <a:latin typeface="Times New Roman" pitchFamily="18" charset="0"/>
              </a:rPr>
              <a:t>   LOTIONS</a:t>
            </a:r>
          </a:p>
        </p:txBody>
      </p:sp>
      <p:sp>
        <p:nvSpPr>
          <p:cNvPr id="36868" name="Rectangle 3"/>
          <p:cNvSpPr>
            <a:spLocks noGrp="1" noChangeArrowheads="1"/>
          </p:cNvSpPr>
          <p:nvPr>
            <p:ph idx="1"/>
          </p:nvPr>
        </p:nvSpPr>
        <p:spPr>
          <a:xfrm>
            <a:off x="1219200" y="1447800"/>
            <a:ext cx="6629400" cy="5410200"/>
          </a:xfrm>
        </p:spPr>
        <p:txBody>
          <a:bodyPr/>
          <a:lstStyle/>
          <a:p>
            <a:pPr>
              <a:lnSpc>
                <a:spcPct val="120000"/>
              </a:lnSpc>
              <a:spcBef>
                <a:spcPct val="0"/>
              </a:spcBef>
              <a:buFontTx/>
              <a:buNone/>
            </a:pPr>
            <a:r>
              <a:rPr lang="en-US" sz="3000" b="1" smtClean="0">
                <a:solidFill>
                  <a:srgbClr val="333399"/>
                </a:solidFill>
              </a:rPr>
              <a:t>Lotions are external applications which are aqueous solutions,</a:t>
            </a:r>
            <a:r>
              <a:rPr lang="en-US" sz="3000" b="1" smtClean="0"/>
              <a:t> </a:t>
            </a:r>
          </a:p>
          <a:p>
            <a:pPr>
              <a:lnSpc>
                <a:spcPct val="120000"/>
              </a:lnSpc>
              <a:spcBef>
                <a:spcPct val="0"/>
              </a:spcBef>
              <a:buFontTx/>
              <a:buNone/>
            </a:pPr>
            <a:r>
              <a:rPr lang="en-US" sz="3000" b="1" smtClean="0"/>
              <a:t>suspensions or dispersions of mother tincture in distilled water  for application to the skin surface. </a:t>
            </a:r>
          </a:p>
          <a:p>
            <a:pPr>
              <a:lnSpc>
                <a:spcPct val="120000"/>
              </a:lnSpc>
              <a:spcBef>
                <a:spcPct val="0"/>
              </a:spcBef>
              <a:buFontTx/>
              <a:buNone/>
            </a:pPr>
            <a:r>
              <a:rPr lang="en-US" sz="3000" b="1" smtClean="0"/>
              <a:t>If they contain insoluble solids in </a:t>
            </a:r>
          </a:p>
          <a:p>
            <a:pPr>
              <a:lnSpc>
                <a:spcPct val="120000"/>
              </a:lnSpc>
              <a:spcBef>
                <a:spcPct val="0"/>
              </a:spcBef>
              <a:buFontTx/>
              <a:buNone/>
            </a:pPr>
            <a:r>
              <a:rPr lang="en-US" sz="3000" b="1" smtClean="0"/>
              <a:t>suspension, they are sometimes </a:t>
            </a:r>
          </a:p>
          <a:p>
            <a:pPr>
              <a:lnSpc>
                <a:spcPct val="120000"/>
              </a:lnSpc>
              <a:spcBef>
                <a:spcPct val="0"/>
              </a:spcBef>
              <a:buFontTx/>
              <a:buNone/>
            </a:pPr>
            <a:r>
              <a:rPr lang="en-US" sz="3000" b="1" smtClean="0"/>
              <a:t>referred to as</a:t>
            </a:r>
            <a:r>
              <a:rPr lang="en-US" sz="3000" b="1" smtClean="0">
                <a:solidFill>
                  <a:schemeClr val="hlink"/>
                </a:solidFill>
              </a:rPr>
              <a:t> 'Shake Lotions'. </a:t>
            </a:r>
          </a:p>
        </p:txBody>
      </p:sp>
    </p:spTree>
    <p:extLst>
      <p:ext uri="{BB962C8B-B14F-4D97-AF65-F5344CB8AC3E}">
        <p14:creationId xmlns:p14="http://schemas.microsoft.com/office/powerpoint/2010/main" val="4121337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203325" y="1143000"/>
            <a:ext cx="755967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pPr>
            <a:r>
              <a:rPr lang="en-US" sz="3000" b="1"/>
              <a:t>On application, </a:t>
            </a:r>
          </a:p>
          <a:p>
            <a:pPr eaLnBrk="1" hangingPunct="1">
              <a:lnSpc>
                <a:spcPct val="120000"/>
              </a:lnSpc>
            </a:pPr>
            <a:r>
              <a:rPr lang="en-US" sz="3000" b="1"/>
              <a:t>water evaporates leaving a residue </a:t>
            </a:r>
          </a:p>
          <a:p>
            <a:pPr eaLnBrk="1" hangingPunct="1">
              <a:lnSpc>
                <a:spcPct val="120000"/>
              </a:lnSpc>
            </a:pPr>
            <a:r>
              <a:rPr lang="en-US" sz="3000" b="1"/>
              <a:t>of the medicine on the skin. The evaporation also causes cooling. </a:t>
            </a:r>
          </a:p>
          <a:p>
            <a:pPr eaLnBrk="1" hangingPunct="1">
              <a:lnSpc>
                <a:spcPct val="120000"/>
              </a:lnSpc>
            </a:pPr>
            <a:endParaRPr lang="en-US" sz="2000" b="1"/>
          </a:p>
          <a:p>
            <a:pPr eaLnBrk="1" hangingPunct="1">
              <a:lnSpc>
                <a:spcPct val="120000"/>
              </a:lnSpc>
            </a:pPr>
            <a:r>
              <a:rPr lang="en-US" sz="3000" b="1">
                <a:solidFill>
                  <a:schemeClr val="hlink"/>
                </a:solidFill>
              </a:rPr>
              <a:t>As water is an unstable media for preservation, aqueous lotions have </a:t>
            </a:r>
          </a:p>
          <a:p>
            <a:pPr eaLnBrk="1" hangingPunct="1">
              <a:lnSpc>
                <a:spcPct val="120000"/>
              </a:lnSpc>
            </a:pPr>
            <a:r>
              <a:rPr lang="en-US" sz="3000" b="1">
                <a:solidFill>
                  <a:schemeClr val="hlink"/>
                </a:solidFill>
              </a:rPr>
              <a:t>a short shelf life.</a:t>
            </a:r>
            <a:endParaRPr lang="en-US" sz="3000"/>
          </a:p>
        </p:txBody>
      </p:sp>
    </p:spTree>
    <p:extLst>
      <p:ext uri="{BB962C8B-B14F-4D97-AF65-F5344CB8AC3E}">
        <p14:creationId xmlns:p14="http://schemas.microsoft.com/office/powerpoint/2010/main" val="2668463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533400" y="1066800"/>
            <a:ext cx="8001000" cy="5257800"/>
          </a:xfrm>
        </p:spPr>
        <p:txBody>
          <a:bodyPr/>
          <a:lstStyle/>
          <a:p>
            <a:pPr>
              <a:buClr>
                <a:srgbClr val="333399"/>
              </a:buClr>
            </a:pPr>
            <a:r>
              <a:rPr lang="en-US" sz="2800" b="1" u="sng" smtClean="0">
                <a:solidFill>
                  <a:schemeClr val="hlink"/>
                </a:solidFill>
              </a:rPr>
              <a:t>PREPARATION</a:t>
            </a:r>
            <a:r>
              <a:rPr lang="en-US" sz="2800" b="1" i="1" smtClean="0">
                <a:solidFill>
                  <a:schemeClr val="hlink"/>
                </a:solidFill>
              </a:rPr>
              <a:t> </a:t>
            </a:r>
            <a:endParaRPr lang="en-US" sz="2800" b="1" smtClean="0">
              <a:solidFill>
                <a:schemeClr val="hlink"/>
              </a:solidFill>
            </a:endParaRPr>
          </a:p>
          <a:p>
            <a:pPr>
              <a:buClr>
                <a:srgbClr val="333399"/>
              </a:buClr>
              <a:buFontTx/>
              <a:buNone/>
            </a:pPr>
            <a:r>
              <a:rPr lang="en-US" sz="2800" b="1" smtClean="0"/>
              <a:t>	Lotions maybe prepared by diluting medicine with water in proportion of 1:9 or 1:99.</a:t>
            </a:r>
          </a:p>
          <a:p>
            <a:pPr>
              <a:buClr>
                <a:srgbClr val="333399"/>
              </a:buClr>
              <a:buFontTx/>
              <a:buNone/>
            </a:pPr>
            <a:endParaRPr lang="en-US" sz="1000" b="1" u="sng" smtClean="0"/>
          </a:p>
          <a:p>
            <a:pPr>
              <a:buClr>
                <a:srgbClr val="333399"/>
              </a:buClr>
            </a:pPr>
            <a:r>
              <a:rPr lang="en-US" sz="2800" b="1" u="sng" smtClean="0">
                <a:solidFill>
                  <a:schemeClr val="hlink"/>
                </a:solidFill>
              </a:rPr>
              <a:t>UTILITY</a:t>
            </a:r>
            <a:r>
              <a:rPr lang="en-US" sz="2800" b="1" i="1" smtClean="0">
                <a:solidFill>
                  <a:schemeClr val="hlink"/>
                </a:solidFill>
              </a:rPr>
              <a:t> </a:t>
            </a:r>
            <a:endParaRPr lang="en-US" sz="2800" b="1" smtClean="0">
              <a:solidFill>
                <a:schemeClr val="hlink"/>
              </a:solidFill>
            </a:endParaRPr>
          </a:p>
          <a:p>
            <a:pPr>
              <a:buClr>
                <a:srgbClr val="333399"/>
              </a:buClr>
              <a:buFontTx/>
              <a:buNone/>
            </a:pPr>
            <a:r>
              <a:rPr lang="en-US" sz="2800" b="1" smtClean="0"/>
              <a:t>	Used in bruised pain without bloodshed.</a:t>
            </a:r>
          </a:p>
          <a:p>
            <a:pPr>
              <a:buClr>
                <a:srgbClr val="333399"/>
              </a:buClr>
              <a:buFontTx/>
              <a:buNone/>
            </a:pPr>
            <a:endParaRPr lang="en-US" sz="1000" b="1" u="sng" smtClean="0"/>
          </a:p>
          <a:p>
            <a:pPr>
              <a:buClr>
                <a:srgbClr val="333399"/>
              </a:buClr>
            </a:pPr>
            <a:r>
              <a:rPr lang="en-US" sz="2800" b="1" u="sng" smtClean="0">
                <a:solidFill>
                  <a:schemeClr val="hlink"/>
                </a:solidFill>
              </a:rPr>
              <a:t>PRECAUTIONS</a:t>
            </a:r>
            <a:r>
              <a:rPr lang="en-US" sz="2800" b="1" i="1" smtClean="0">
                <a:solidFill>
                  <a:schemeClr val="hlink"/>
                </a:solidFill>
              </a:rPr>
              <a:t> </a:t>
            </a:r>
            <a:endParaRPr lang="en-US" sz="2800" b="1" smtClean="0">
              <a:solidFill>
                <a:schemeClr val="hlink"/>
              </a:solidFill>
            </a:endParaRPr>
          </a:p>
          <a:p>
            <a:pPr>
              <a:buClr>
                <a:srgbClr val="333399"/>
              </a:buClr>
              <a:buFontTx/>
              <a:buNone/>
            </a:pPr>
            <a:r>
              <a:rPr lang="en-US" sz="2800" b="1" smtClean="0"/>
              <a:t>	Should be labeled “</a:t>
            </a:r>
            <a:r>
              <a:rPr lang="en-US" sz="2800" b="1" smtClean="0">
                <a:solidFill>
                  <a:srgbClr val="FF6600"/>
                </a:solidFill>
              </a:rPr>
              <a:t>For external use only</a:t>
            </a:r>
            <a:r>
              <a:rPr lang="en-US" sz="2800" b="1" smtClean="0"/>
              <a:t>” and “</a:t>
            </a:r>
            <a:r>
              <a:rPr lang="en-US" sz="2800" b="1" smtClean="0">
                <a:solidFill>
                  <a:srgbClr val="FF6600"/>
                </a:solidFill>
              </a:rPr>
              <a:t>Shake well before use</a:t>
            </a:r>
            <a:r>
              <a:rPr lang="en-US" sz="2800" b="1" smtClean="0"/>
              <a:t>”.</a:t>
            </a:r>
          </a:p>
        </p:txBody>
      </p:sp>
    </p:spTree>
    <p:extLst>
      <p:ext uri="{BB962C8B-B14F-4D97-AF65-F5344CB8AC3E}">
        <p14:creationId xmlns:p14="http://schemas.microsoft.com/office/powerpoint/2010/main" val="3979873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3962400" cy="609600"/>
          </a:xfrm>
          <a:solidFill>
            <a:srgbClr val="3F4797"/>
          </a:solidFill>
        </p:spPr>
        <p:txBody>
          <a:bodyPr/>
          <a:lstStyle/>
          <a:p>
            <a:pPr algn="l"/>
            <a:r>
              <a:rPr lang="en-US" sz="3600" b="1" smtClean="0">
                <a:solidFill>
                  <a:schemeClr val="bg1"/>
                </a:solidFill>
                <a:latin typeface="Times New Roman" pitchFamily="18" charset="0"/>
              </a:rPr>
              <a:t>   GLYCEROLES</a:t>
            </a:r>
          </a:p>
        </p:txBody>
      </p:sp>
      <p:sp>
        <p:nvSpPr>
          <p:cNvPr id="39939" name="Rectangle 3"/>
          <p:cNvSpPr>
            <a:spLocks noGrp="1" noChangeArrowheads="1"/>
          </p:cNvSpPr>
          <p:nvPr>
            <p:ph idx="1"/>
          </p:nvPr>
        </p:nvSpPr>
        <p:spPr>
          <a:xfrm>
            <a:off x="304800" y="990600"/>
            <a:ext cx="8534400" cy="5410200"/>
          </a:xfrm>
        </p:spPr>
        <p:txBody>
          <a:bodyPr/>
          <a:lstStyle/>
          <a:p>
            <a:pPr>
              <a:lnSpc>
                <a:spcPct val="110000"/>
              </a:lnSpc>
              <a:spcBef>
                <a:spcPct val="15000"/>
              </a:spcBef>
              <a:buFontTx/>
              <a:buNone/>
            </a:pPr>
            <a:r>
              <a:rPr lang="en-US" sz="2800" b="1" smtClean="0"/>
              <a:t>Glyceroles are mixtures of solutions of </a:t>
            </a:r>
          </a:p>
          <a:p>
            <a:pPr>
              <a:lnSpc>
                <a:spcPct val="110000"/>
              </a:lnSpc>
              <a:spcBef>
                <a:spcPct val="15000"/>
              </a:spcBef>
              <a:buFontTx/>
              <a:buNone/>
            </a:pPr>
            <a:r>
              <a:rPr lang="en-US" sz="2800" b="1" smtClean="0"/>
              <a:t>mother tincture in glycerin. They are usually </a:t>
            </a:r>
          </a:p>
          <a:p>
            <a:pPr>
              <a:lnSpc>
                <a:spcPct val="110000"/>
              </a:lnSpc>
              <a:spcBef>
                <a:spcPct val="15000"/>
              </a:spcBef>
              <a:buFontTx/>
              <a:buNone/>
            </a:pPr>
            <a:r>
              <a:rPr lang="en-US" sz="2800" b="1" smtClean="0"/>
              <a:t>viscous with jelly like consistency.</a:t>
            </a:r>
          </a:p>
          <a:p>
            <a:pPr>
              <a:lnSpc>
                <a:spcPct val="110000"/>
              </a:lnSpc>
              <a:spcBef>
                <a:spcPct val="15000"/>
              </a:spcBef>
              <a:buFontTx/>
              <a:buNone/>
            </a:pPr>
            <a:endParaRPr lang="en-US" sz="2000" b="1" u="sng" smtClean="0"/>
          </a:p>
          <a:p>
            <a:pPr>
              <a:lnSpc>
                <a:spcPct val="110000"/>
              </a:lnSpc>
              <a:spcBef>
                <a:spcPct val="15000"/>
              </a:spcBef>
              <a:buFontTx/>
              <a:buNone/>
            </a:pPr>
            <a:r>
              <a:rPr lang="en-US" sz="2800" b="1" u="sng" smtClean="0">
                <a:solidFill>
                  <a:schemeClr val="hlink"/>
                </a:solidFill>
              </a:rPr>
              <a:t>PREPARATION</a:t>
            </a:r>
            <a:r>
              <a:rPr lang="en-US" sz="2800" b="1" i="1" smtClean="0"/>
              <a:t> </a:t>
            </a:r>
            <a:endParaRPr lang="en-US" sz="2800" b="1" smtClean="0"/>
          </a:p>
          <a:p>
            <a:pPr>
              <a:lnSpc>
                <a:spcPct val="110000"/>
              </a:lnSpc>
              <a:spcBef>
                <a:spcPct val="15000"/>
              </a:spcBef>
              <a:buClr>
                <a:srgbClr val="333399"/>
              </a:buClr>
            </a:pPr>
            <a:r>
              <a:rPr lang="en-US" sz="2800" b="1" smtClean="0"/>
              <a:t>Glyceroles are made by adding mother tincture of a drug to glycerin in various proportions.</a:t>
            </a:r>
          </a:p>
          <a:p>
            <a:pPr>
              <a:lnSpc>
                <a:spcPct val="110000"/>
              </a:lnSpc>
              <a:spcBef>
                <a:spcPct val="15000"/>
              </a:spcBef>
              <a:buClr>
                <a:srgbClr val="333399"/>
              </a:buClr>
            </a:pPr>
            <a:endParaRPr lang="en-US" sz="1000" b="1" smtClean="0"/>
          </a:p>
          <a:p>
            <a:pPr>
              <a:lnSpc>
                <a:spcPct val="110000"/>
              </a:lnSpc>
              <a:spcBef>
                <a:spcPct val="15000"/>
              </a:spcBef>
              <a:buClr>
                <a:srgbClr val="333399"/>
              </a:buClr>
            </a:pPr>
            <a:r>
              <a:rPr lang="en-US" sz="2800" b="1" smtClean="0"/>
              <a:t>All glyceroles (except of starch) are prepared by mixing one part of the required drug with four parts of glycerin.</a:t>
            </a:r>
          </a:p>
        </p:txBody>
      </p:sp>
    </p:spTree>
    <p:extLst>
      <p:ext uri="{BB962C8B-B14F-4D97-AF65-F5344CB8AC3E}">
        <p14:creationId xmlns:p14="http://schemas.microsoft.com/office/powerpoint/2010/main" val="23485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609600" y="228600"/>
            <a:ext cx="7848600" cy="6324600"/>
          </a:xfrm>
        </p:spPr>
        <p:txBody>
          <a:bodyPr/>
          <a:lstStyle/>
          <a:p>
            <a:pPr>
              <a:lnSpc>
                <a:spcPct val="120000"/>
              </a:lnSpc>
              <a:spcBef>
                <a:spcPct val="10000"/>
              </a:spcBef>
              <a:buFontTx/>
              <a:buNone/>
            </a:pPr>
            <a:r>
              <a:rPr lang="en-US" sz="2800" b="1" u="sng" smtClean="0">
                <a:solidFill>
                  <a:schemeClr val="accent1"/>
                </a:solidFill>
              </a:rPr>
              <a:t>UTILITY</a:t>
            </a:r>
            <a:r>
              <a:rPr lang="en-US" sz="2800" b="1" smtClean="0">
                <a:solidFill>
                  <a:srgbClr val="3F4797"/>
                </a:solidFill>
              </a:rPr>
              <a:t> </a:t>
            </a:r>
          </a:p>
          <a:p>
            <a:pPr>
              <a:lnSpc>
                <a:spcPct val="120000"/>
              </a:lnSpc>
              <a:spcBef>
                <a:spcPct val="10000"/>
              </a:spcBef>
              <a:buClr>
                <a:srgbClr val="333399"/>
              </a:buClr>
            </a:pPr>
            <a:r>
              <a:rPr lang="en-US" sz="2800" b="1" smtClean="0"/>
              <a:t>Glyceroles are anti-fungal, anti-pruritic and used in cases of stomatitis and gingivitis.</a:t>
            </a:r>
            <a:endParaRPr lang="en-US" sz="2800" b="1" u="sng" smtClean="0"/>
          </a:p>
          <a:p>
            <a:pPr>
              <a:lnSpc>
                <a:spcPct val="120000"/>
              </a:lnSpc>
              <a:spcBef>
                <a:spcPct val="10000"/>
              </a:spcBef>
              <a:buFontTx/>
              <a:buNone/>
            </a:pPr>
            <a:endParaRPr lang="en-US" sz="1000" b="1" u="sng" smtClean="0"/>
          </a:p>
          <a:p>
            <a:pPr>
              <a:lnSpc>
                <a:spcPct val="120000"/>
              </a:lnSpc>
              <a:spcBef>
                <a:spcPct val="10000"/>
              </a:spcBef>
              <a:buFontTx/>
              <a:buNone/>
            </a:pPr>
            <a:r>
              <a:rPr lang="en-US" sz="2800" b="1" u="sng" smtClean="0">
                <a:solidFill>
                  <a:schemeClr val="hlink"/>
                </a:solidFill>
              </a:rPr>
              <a:t>GLYCEROLE OF STARCH</a:t>
            </a:r>
            <a:r>
              <a:rPr lang="en-US" sz="2800" b="1" i="1" smtClean="0"/>
              <a:t> </a:t>
            </a:r>
            <a:endParaRPr lang="en-US" sz="2800" b="1" smtClean="0"/>
          </a:p>
          <a:p>
            <a:pPr>
              <a:lnSpc>
                <a:spcPct val="120000"/>
              </a:lnSpc>
              <a:spcBef>
                <a:spcPct val="10000"/>
              </a:spcBef>
              <a:buClr>
                <a:srgbClr val="333399"/>
              </a:buClr>
            </a:pPr>
            <a:r>
              <a:rPr lang="en-US" sz="2800" b="1" smtClean="0"/>
              <a:t>1 part of starch + 8 parts of glycerin. Transfer the mixture to porcelain dish. Apply heat, stir till  starch particles are completely broken and a jelly like preparation is made. </a:t>
            </a:r>
            <a:endParaRPr lang="en-US" sz="2800" b="1" u="sng" smtClean="0"/>
          </a:p>
          <a:p>
            <a:pPr>
              <a:lnSpc>
                <a:spcPct val="120000"/>
              </a:lnSpc>
              <a:spcBef>
                <a:spcPct val="10000"/>
              </a:spcBef>
              <a:buFontTx/>
              <a:buNone/>
            </a:pPr>
            <a:endParaRPr lang="en-US" sz="1000" b="1" u="sng" smtClean="0"/>
          </a:p>
          <a:p>
            <a:pPr>
              <a:lnSpc>
                <a:spcPct val="120000"/>
              </a:lnSpc>
              <a:spcBef>
                <a:spcPct val="10000"/>
              </a:spcBef>
              <a:buFontTx/>
              <a:buNone/>
            </a:pPr>
            <a:r>
              <a:rPr lang="en-US" sz="2800" b="1" u="sng" smtClean="0">
                <a:solidFill>
                  <a:schemeClr val="hlink"/>
                </a:solidFill>
              </a:rPr>
              <a:t>PRECAUTIONS</a:t>
            </a:r>
            <a:r>
              <a:rPr lang="en-US" sz="2800" b="1" smtClean="0">
                <a:solidFill>
                  <a:schemeClr val="hlink"/>
                </a:solidFill>
              </a:rPr>
              <a:t> </a:t>
            </a:r>
          </a:p>
          <a:p>
            <a:pPr>
              <a:lnSpc>
                <a:spcPct val="120000"/>
              </a:lnSpc>
              <a:spcBef>
                <a:spcPct val="10000"/>
              </a:spcBef>
              <a:buClr>
                <a:srgbClr val="333399"/>
              </a:buClr>
            </a:pPr>
            <a:r>
              <a:rPr lang="en-US" sz="2800" b="1" smtClean="0"/>
              <a:t>Should be labeled </a:t>
            </a:r>
            <a:r>
              <a:rPr lang="en-US" sz="2800" b="1" smtClean="0">
                <a:solidFill>
                  <a:srgbClr val="333399"/>
                </a:solidFill>
              </a:rPr>
              <a:t>‘</a:t>
            </a:r>
            <a:r>
              <a:rPr lang="en-US" sz="2800" b="1" smtClean="0">
                <a:solidFill>
                  <a:srgbClr val="FF3300"/>
                </a:solidFill>
              </a:rPr>
              <a:t>For external use only</a:t>
            </a:r>
            <a:r>
              <a:rPr lang="en-US" sz="2800" b="1" smtClean="0">
                <a:solidFill>
                  <a:srgbClr val="333399"/>
                </a:solidFill>
              </a:rPr>
              <a:t>’.</a:t>
            </a:r>
            <a:r>
              <a:rPr lang="en-US" sz="2800" b="1" smtClean="0"/>
              <a:t> </a:t>
            </a:r>
          </a:p>
        </p:txBody>
      </p:sp>
    </p:spTree>
    <p:extLst>
      <p:ext uri="{BB962C8B-B14F-4D97-AF65-F5344CB8AC3E}">
        <p14:creationId xmlns:p14="http://schemas.microsoft.com/office/powerpoint/2010/main" val="3898324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6858000" cy="1143000"/>
          </a:xfrm>
          <a:solidFill>
            <a:srgbClr val="3F4797"/>
          </a:solidFill>
        </p:spPr>
        <p:txBody>
          <a:bodyPr/>
          <a:lstStyle/>
          <a:p>
            <a:pPr algn="l"/>
            <a:r>
              <a:rPr lang="en-US" sz="3200" b="1" smtClean="0">
                <a:solidFill>
                  <a:srgbClr val="FFFFFF"/>
                </a:solidFill>
                <a:latin typeface="Times New Roman" pitchFamily="18" charset="0"/>
              </a:rPr>
              <a:t>   PHILOSOPHY  OF  THE</a:t>
            </a:r>
            <a:br>
              <a:rPr lang="en-US" sz="3200" b="1" smtClean="0">
                <a:solidFill>
                  <a:srgbClr val="FFFFFF"/>
                </a:solidFill>
                <a:latin typeface="Times New Roman" pitchFamily="18" charset="0"/>
              </a:rPr>
            </a:br>
            <a:r>
              <a:rPr lang="en-US" sz="3200" b="1" smtClean="0">
                <a:solidFill>
                  <a:srgbClr val="FFFFFF"/>
                </a:solidFill>
                <a:latin typeface="Times New Roman" pitchFamily="18" charset="0"/>
              </a:rPr>
              <a:t>   NATURE  OF  LOCAL  DISEASES</a:t>
            </a:r>
          </a:p>
        </p:txBody>
      </p:sp>
      <p:sp>
        <p:nvSpPr>
          <p:cNvPr id="3075" name="Rectangle 3"/>
          <p:cNvSpPr>
            <a:spLocks noGrp="1" noChangeArrowheads="1"/>
          </p:cNvSpPr>
          <p:nvPr>
            <p:ph idx="1"/>
          </p:nvPr>
        </p:nvSpPr>
        <p:spPr>
          <a:xfrm>
            <a:off x="1066800" y="1646238"/>
            <a:ext cx="7315200" cy="4068762"/>
          </a:xfrm>
        </p:spPr>
        <p:txBody>
          <a:bodyPr>
            <a:normAutofit lnSpcReduction="10000"/>
          </a:bodyPr>
          <a:lstStyle/>
          <a:p>
            <a:pPr marL="274320" indent="-274320" fontAlgn="auto">
              <a:spcAft>
                <a:spcPts val="0"/>
              </a:spcAft>
              <a:buClr>
                <a:srgbClr val="333399"/>
              </a:buClr>
              <a:buFont typeface="Wingdings 2"/>
              <a:buChar char=""/>
              <a:defRPr/>
            </a:pPr>
            <a:r>
              <a:rPr lang="en-US" sz="3000" b="1" smtClean="0"/>
              <a:t>The individual is sick and not his isolated parts.</a:t>
            </a:r>
          </a:p>
          <a:p>
            <a:pPr marL="274320" indent="-274320" fontAlgn="auto">
              <a:spcAft>
                <a:spcPts val="0"/>
              </a:spcAft>
              <a:buClr>
                <a:srgbClr val="333399"/>
              </a:buClr>
              <a:buFont typeface="Wingdings 2"/>
              <a:buChar char=""/>
              <a:defRPr/>
            </a:pPr>
            <a:endParaRPr lang="en-US" sz="1400" b="1" smtClean="0"/>
          </a:p>
          <a:p>
            <a:pPr marL="274320" indent="-274320" fontAlgn="auto">
              <a:spcAft>
                <a:spcPts val="0"/>
              </a:spcAft>
              <a:buClr>
                <a:srgbClr val="333399"/>
              </a:buClr>
              <a:buFont typeface="Wingdings 2"/>
              <a:buChar char=""/>
              <a:defRPr/>
            </a:pPr>
            <a:r>
              <a:rPr lang="en-US" sz="3000" b="1" smtClean="0"/>
              <a:t>The treatment for </a:t>
            </a:r>
            <a:r>
              <a:rPr lang="en-US" sz="3000" b="1" smtClean="0">
                <a:solidFill>
                  <a:srgbClr val="0000FF"/>
                </a:solidFill>
              </a:rPr>
              <a:t>'local diseases'</a:t>
            </a:r>
            <a:r>
              <a:rPr lang="en-US" sz="3000" b="1" smtClean="0"/>
              <a:t> must be directed at the </a:t>
            </a:r>
            <a:r>
              <a:rPr lang="en-US" sz="3000" b="1" smtClean="0">
                <a:solidFill>
                  <a:srgbClr val="0000FF"/>
                </a:solidFill>
              </a:rPr>
              <a:t>'whole'</a:t>
            </a:r>
            <a:r>
              <a:rPr lang="en-US" sz="3000" b="1" smtClean="0"/>
              <a:t> and not towards the local part.</a:t>
            </a:r>
          </a:p>
          <a:p>
            <a:pPr marL="274320" indent="-274320" fontAlgn="auto">
              <a:spcAft>
                <a:spcPts val="0"/>
              </a:spcAft>
              <a:buClr>
                <a:srgbClr val="333399"/>
              </a:buClr>
              <a:buFont typeface="Wingdings 2"/>
              <a:buChar char=""/>
              <a:defRPr/>
            </a:pPr>
            <a:endParaRPr lang="en-US" sz="1400" b="1" smtClean="0"/>
          </a:p>
          <a:p>
            <a:pPr marL="274320" indent="-274320" fontAlgn="auto">
              <a:spcAft>
                <a:spcPts val="0"/>
              </a:spcAft>
              <a:buClr>
                <a:srgbClr val="333399"/>
              </a:buClr>
              <a:buFont typeface="Wingdings 2"/>
              <a:buChar char=""/>
              <a:defRPr/>
            </a:pPr>
            <a:r>
              <a:rPr lang="en-US" sz="3000" b="1" smtClean="0"/>
              <a:t>It is only the </a:t>
            </a:r>
          </a:p>
          <a:p>
            <a:pPr marL="274320" indent="-274320" fontAlgn="auto">
              <a:spcAft>
                <a:spcPts val="0"/>
              </a:spcAft>
              <a:buClr>
                <a:srgbClr val="333399"/>
              </a:buClr>
              <a:buFontTx/>
              <a:buNone/>
              <a:defRPr/>
            </a:pPr>
            <a:r>
              <a:rPr lang="en-US" sz="3000" b="1" smtClean="0">
                <a:solidFill>
                  <a:srgbClr val="0000FF"/>
                </a:solidFill>
              </a:rPr>
              <a:t>	Homoeopathic similimum that cures.</a:t>
            </a:r>
          </a:p>
        </p:txBody>
      </p:sp>
    </p:spTree>
    <p:extLst>
      <p:ext uri="{BB962C8B-B14F-4D97-AF65-F5344CB8AC3E}">
        <p14:creationId xmlns:p14="http://schemas.microsoft.com/office/powerpoint/2010/main" val="1959836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back2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idx="1"/>
          </p:nvPr>
        </p:nvSpPr>
        <p:spPr>
          <a:xfrm>
            <a:off x="533400" y="1447800"/>
            <a:ext cx="6172200" cy="2971800"/>
          </a:xfrm>
        </p:spPr>
        <p:txBody>
          <a:bodyPr/>
          <a:lstStyle/>
          <a:p>
            <a:pPr>
              <a:lnSpc>
                <a:spcPct val="120000"/>
              </a:lnSpc>
              <a:buClr>
                <a:srgbClr val="333399"/>
              </a:buClr>
            </a:pPr>
            <a:r>
              <a:rPr lang="en-US" sz="2800" b="1" smtClean="0">
                <a:solidFill>
                  <a:schemeClr val="hlink"/>
                </a:solidFill>
              </a:rPr>
              <a:t>Gurgles</a:t>
            </a:r>
            <a:r>
              <a:rPr lang="en-US" sz="2800" b="1" smtClean="0"/>
              <a:t> 	are aqueous solutions used after dilution with warm water. They bring the medicine in contact with throat and pharynx. The gargle is kept in throat and air from lungs is forced through for the solution to come in contact with the above membranes.</a:t>
            </a:r>
          </a:p>
        </p:txBody>
      </p:sp>
      <p:sp>
        <p:nvSpPr>
          <p:cNvPr id="41988" name="Text Box 4"/>
          <p:cNvSpPr txBox="1">
            <a:spLocks noChangeArrowheads="1"/>
          </p:cNvSpPr>
          <p:nvPr/>
        </p:nvSpPr>
        <p:spPr bwMode="auto">
          <a:xfrm>
            <a:off x="0" y="0"/>
            <a:ext cx="8001000" cy="641350"/>
          </a:xfrm>
          <a:prstGeom prst="rect">
            <a:avLst/>
          </a:prstGeom>
          <a:solidFill>
            <a:srgbClr val="3F47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a:solidFill>
                  <a:schemeClr val="bg1"/>
                </a:solidFill>
                <a:latin typeface="Times New Roman" pitchFamily="18" charset="0"/>
              </a:rPr>
              <a:t>GURGLES  AND  MOUTHWASHES</a:t>
            </a:r>
          </a:p>
        </p:txBody>
      </p:sp>
    </p:spTree>
    <p:extLst>
      <p:ext uri="{BB962C8B-B14F-4D97-AF65-F5344CB8AC3E}">
        <p14:creationId xmlns:p14="http://schemas.microsoft.com/office/powerpoint/2010/main" val="2335775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762000" y="1752600"/>
            <a:ext cx="7162800" cy="2819400"/>
          </a:xfrm>
        </p:spPr>
        <p:txBody>
          <a:bodyPr/>
          <a:lstStyle/>
          <a:p>
            <a:pPr>
              <a:buClr>
                <a:srgbClr val="333399"/>
              </a:buClr>
            </a:pPr>
            <a:r>
              <a:rPr lang="en-US" sz="2800" b="1" smtClean="0">
                <a:solidFill>
                  <a:schemeClr val="hlink"/>
                </a:solidFill>
              </a:rPr>
              <a:t>Mouthwashes </a:t>
            </a:r>
          </a:p>
          <a:p>
            <a:pPr>
              <a:buClr>
                <a:srgbClr val="333399"/>
              </a:buClr>
              <a:buFontTx/>
              <a:buNone/>
            </a:pPr>
            <a:r>
              <a:rPr lang="en-US" sz="2800" b="1" smtClean="0"/>
              <a:t>	are similar to gargles but are intended </a:t>
            </a:r>
          </a:p>
          <a:p>
            <a:pPr>
              <a:buClr>
                <a:srgbClr val="333399"/>
              </a:buClr>
              <a:buFontTx/>
              <a:buNone/>
            </a:pPr>
            <a:r>
              <a:rPr lang="en-US" sz="2800" b="1" smtClean="0"/>
              <a:t>	to wash out the mouth. They are of </a:t>
            </a:r>
          </a:p>
          <a:p>
            <a:pPr>
              <a:buClr>
                <a:srgbClr val="333399"/>
              </a:buClr>
              <a:buFontTx/>
              <a:buNone/>
            </a:pPr>
            <a:r>
              <a:rPr lang="en-US" sz="2800" b="1" smtClean="0"/>
              <a:t>	value only for the local hygiene of the</a:t>
            </a:r>
          </a:p>
          <a:p>
            <a:pPr>
              <a:buClr>
                <a:srgbClr val="333399"/>
              </a:buClr>
              <a:buFontTx/>
              <a:buNone/>
            </a:pPr>
            <a:r>
              <a:rPr lang="en-US" sz="2800" b="1" smtClean="0"/>
              <a:t>	mouth.</a:t>
            </a:r>
          </a:p>
        </p:txBody>
      </p:sp>
      <p:sp>
        <p:nvSpPr>
          <p:cNvPr id="43011" name="Text Box 3"/>
          <p:cNvSpPr txBox="1">
            <a:spLocks noChangeArrowheads="1"/>
          </p:cNvSpPr>
          <p:nvPr/>
        </p:nvSpPr>
        <p:spPr bwMode="auto">
          <a:xfrm>
            <a:off x="0" y="0"/>
            <a:ext cx="8001000" cy="641350"/>
          </a:xfrm>
          <a:prstGeom prst="rect">
            <a:avLst/>
          </a:prstGeom>
          <a:solidFill>
            <a:srgbClr val="3F47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a:solidFill>
                  <a:schemeClr val="bg1"/>
                </a:solidFill>
                <a:latin typeface="Times New Roman" pitchFamily="18" charset="0"/>
              </a:rPr>
              <a:t>GURGLES  AND  MOUTHWASHES</a:t>
            </a:r>
          </a:p>
        </p:txBody>
      </p:sp>
    </p:spTree>
    <p:extLst>
      <p:ext uri="{BB962C8B-B14F-4D97-AF65-F5344CB8AC3E}">
        <p14:creationId xmlns:p14="http://schemas.microsoft.com/office/powerpoint/2010/main" val="26744850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back25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Grp="1" noChangeArrowheads="1"/>
          </p:cNvSpPr>
          <p:nvPr>
            <p:ph type="title"/>
          </p:nvPr>
        </p:nvSpPr>
        <p:spPr>
          <a:xfrm>
            <a:off x="0" y="0"/>
            <a:ext cx="7239000" cy="609600"/>
          </a:xfrm>
          <a:solidFill>
            <a:srgbClr val="3F4797"/>
          </a:solidFill>
        </p:spPr>
        <p:txBody>
          <a:bodyPr/>
          <a:lstStyle/>
          <a:p>
            <a:pPr algn="l"/>
            <a:r>
              <a:rPr lang="en-US" sz="3600" b="1" smtClean="0">
                <a:solidFill>
                  <a:schemeClr val="bg1"/>
                </a:solidFill>
                <a:latin typeface="Times New Roman" pitchFamily="18" charset="0"/>
              </a:rPr>
              <a:t>   EAR DROPS AND EYE DROPS </a:t>
            </a:r>
          </a:p>
        </p:txBody>
      </p:sp>
      <p:sp>
        <p:nvSpPr>
          <p:cNvPr id="44036" name="Rectangle 3"/>
          <p:cNvSpPr>
            <a:spLocks noGrp="1" noChangeArrowheads="1"/>
          </p:cNvSpPr>
          <p:nvPr>
            <p:ph idx="1"/>
          </p:nvPr>
        </p:nvSpPr>
        <p:spPr>
          <a:xfrm>
            <a:off x="609600" y="990600"/>
            <a:ext cx="8001000" cy="5410200"/>
          </a:xfrm>
        </p:spPr>
        <p:txBody>
          <a:bodyPr/>
          <a:lstStyle/>
          <a:p>
            <a:pPr>
              <a:spcBef>
                <a:spcPct val="10000"/>
              </a:spcBef>
              <a:buClr>
                <a:srgbClr val="333399"/>
              </a:buClr>
            </a:pPr>
            <a:r>
              <a:rPr lang="en-US" sz="2900" b="1" smtClean="0">
                <a:solidFill>
                  <a:schemeClr val="hlink"/>
                </a:solidFill>
              </a:rPr>
              <a:t>EAR DROPS</a:t>
            </a:r>
          </a:p>
          <a:p>
            <a:pPr>
              <a:spcBef>
                <a:spcPct val="10000"/>
              </a:spcBef>
              <a:buClr>
                <a:srgbClr val="333399"/>
              </a:buClr>
              <a:buFontTx/>
              <a:buNone/>
            </a:pPr>
            <a:r>
              <a:rPr lang="en-US" sz="2900" b="1" smtClean="0"/>
              <a:t>	Ear drops are often aqueous solutions, sometimes glycerin or alcoholic, intended for instillation into ear </a:t>
            </a:r>
          </a:p>
          <a:p>
            <a:pPr>
              <a:spcBef>
                <a:spcPct val="10000"/>
              </a:spcBef>
              <a:buClr>
                <a:srgbClr val="333399"/>
              </a:buClr>
              <a:buFontTx/>
              <a:buNone/>
            </a:pPr>
            <a:r>
              <a:rPr lang="en-US" sz="2900" b="1" smtClean="0"/>
              <a:t>	E.g. : Mullein oil</a:t>
            </a:r>
          </a:p>
          <a:p>
            <a:pPr>
              <a:spcBef>
                <a:spcPct val="10000"/>
              </a:spcBef>
              <a:buClr>
                <a:srgbClr val="333399"/>
              </a:buClr>
            </a:pPr>
            <a:endParaRPr lang="en-US" sz="1800" b="1" smtClean="0"/>
          </a:p>
          <a:p>
            <a:pPr>
              <a:spcBef>
                <a:spcPct val="10000"/>
              </a:spcBef>
              <a:buClr>
                <a:srgbClr val="333399"/>
              </a:buClr>
            </a:pPr>
            <a:r>
              <a:rPr lang="en-US" sz="2900" b="1" smtClean="0">
                <a:solidFill>
                  <a:schemeClr val="hlink"/>
                </a:solidFill>
              </a:rPr>
              <a:t>EYE DROPS</a:t>
            </a:r>
          </a:p>
          <a:p>
            <a:pPr>
              <a:spcBef>
                <a:spcPct val="10000"/>
              </a:spcBef>
              <a:buClr>
                <a:srgbClr val="333399"/>
              </a:buClr>
              <a:buFontTx/>
              <a:buNone/>
            </a:pPr>
            <a:r>
              <a:rPr lang="en-US" sz="2900" b="1" smtClean="0"/>
              <a:t>	Eye drops are usually </a:t>
            </a:r>
          </a:p>
          <a:p>
            <a:pPr>
              <a:spcBef>
                <a:spcPct val="10000"/>
              </a:spcBef>
              <a:buClr>
                <a:srgbClr val="333399"/>
              </a:buClr>
              <a:buFontTx/>
              <a:buNone/>
            </a:pPr>
            <a:r>
              <a:rPr lang="en-US" sz="2900" b="1" smtClean="0"/>
              <a:t>	aqueous or oily solutions </a:t>
            </a:r>
          </a:p>
          <a:p>
            <a:pPr>
              <a:spcBef>
                <a:spcPct val="10000"/>
              </a:spcBef>
              <a:buClr>
                <a:srgbClr val="333399"/>
              </a:buClr>
              <a:buFontTx/>
              <a:buNone/>
            </a:pPr>
            <a:r>
              <a:rPr lang="en-US" sz="2900" b="1" smtClean="0"/>
              <a:t>	of drugs intended for </a:t>
            </a:r>
          </a:p>
          <a:p>
            <a:pPr>
              <a:spcBef>
                <a:spcPct val="10000"/>
              </a:spcBef>
              <a:buClr>
                <a:srgbClr val="333399"/>
              </a:buClr>
              <a:buFontTx/>
              <a:buNone/>
            </a:pPr>
            <a:r>
              <a:rPr lang="en-US" sz="2900" b="1" smtClean="0"/>
              <a:t>	instillation into eye. </a:t>
            </a:r>
          </a:p>
          <a:p>
            <a:pPr>
              <a:spcBef>
                <a:spcPct val="10000"/>
              </a:spcBef>
              <a:buClr>
                <a:srgbClr val="333399"/>
              </a:buClr>
              <a:buFontTx/>
              <a:buNone/>
            </a:pPr>
            <a:r>
              <a:rPr lang="en-US" sz="2900" b="1" smtClean="0"/>
              <a:t>	E.g. : Cineraria eye drops</a:t>
            </a:r>
          </a:p>
        </p:txBody>
      </p:sp>
    </p:spTree>
    <p:extLst>
      <p:ext uri="{BB962C8B-B14F-4D97-AF65-F5344CB8AC3E}">
        <p14:creationId xmlns:p14="http://schemas.microsoft.com/office/powerpoint/2010/main" val="3783963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4191000" cy="609600"/>
          </a:xfrm>
          <a:solidFill>
            <a:srgbClr val="3F4797"/>
          </a:solidFill>
        </p:spPr>
        <p:txBody>
          <a:bodyPr/>
          <a:lstStyle/>
          <a:p>
            <a:pPr algn="l"/>
            <a:r>
              <a:rPr lang="en-US" sz="3600" b="1" smtClean="0">
                <a:solidFill>
                  <a:schemeClr val="bg1"/>
                </a:solidFill>
                <a:latin typeface="Times New Roman" pitchFamily="18" charset="0"/>
              </a:rPr>
              <a:t>   INHALATIONS</a:t>
            </a:r>
          </a:p>
        </p:txBody>
      </p:sp>
      <p:sp>
        <p:nvSpPr>
          <p:cNvPr id="45059" name="Rectangle 3"/>
          <p:cNvSpPr>
            <a:spLocks noGrp="1" noChangeArrowheads="1"/>
          </p:cNvSpPr>
          <p:nvPr>
            <p:ph idx="1"/>
          </p:nvPr>
        </p:nvSpPr>
        <p:spPr>
          <a:xfrm>
            <a:off x="609600" y="1066800"/>
            <a:ext cx="7924800" cy="5181600"/>
          </a:xfrm>
        </p:spPr>
        <p:txBody>
          <a:bodyPr/>
          <a:lstStyle/>
          <a:p>
            <a:pPr>
              <a:lnSpc>
                <a:spcPct val="105000"/>
              </a:lnSpc>
              <a:spcBef>
                <a:spcPct val="10000"/>
              </a:spcBef>
              <a:buClr>
                <a:srgbClr val="333399"/>
              </a:buClr>
            </a:pPr>
            <a:r>
              <a:rPr lang="en-US" sz="2800" b="1" smtClean="0"/>
              <a:t>Inhalations are solutions of medicaments administered by nasal or respiratory route, intended for local or systemic effects. Inhalations are applied in form of vapors that are to be inhaled alongwith breath from the surface of hot water.</a:t>
            </a:r>
          </a:p>
          <a:p>
            <a:pPr>
              <a:lnSpc>
                <a:spcPct val="105000"/>
              </a:lnSpc>
              <a:spcBef>
                <a:spcPct val="10000"/>
              </a:spcBef>
              <a:buClr>
                <a:srgbClr val="333399"/>
              </a:buClr>
              <a:buFontTx/>
              <a:buNone/>
            </a:pPr>
            <a:endParaRPr lang="en-US" sz="2000" b="1" smtClean="0"/>
          </a:p>
          <a:p>
            <a:pPr>
              <a:lnSpc>
                <a:spcPct val="105000"/>
              </a:lnSpc>
              <a:spcBef>
                <a:spcPct val="10000"/>
              </a:spcBef>
              <a:buClr>
                <a:srgbClr val="333399"/>
              </a:buClr>
            </a:pPr>
            <a:r>
              <a:rPr lang="en-US" sz="2800" b="1" smtClean="0">
                <a:solidFill>
                  <a:schemeClr val="hlink"/>
                </a:solidFill>
              </a:rPr>
              <a:t>Vehicles preferred are normal saline and other water based liquids. 1 tsp of medicine is poured to 1 pint of hot water, not boiling water.</a:t>
            </a:r>
          </a:p>
        </p:txBody>
      </p:sp>
    </p:spTree>
    <p:extLst>
      <p:ext uri="{BB962C8B-B14F-4D97-AF65-F5344CB8AC3E}">
        <p14:creationId xmlns:p14="http://schemas.microsoft.com/office/powerpoint/2010/main" val="1917288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b="1" dirty="0" smtClean="0">
                <a:solidFill>
                  <a:schemeClr val="tx1"/>
                </a:solidFill>
                <a:effectLst>
                  <a:outerShdw blurRad="38100" dist="38100" dir="2700000" algn="tl">
                    <a:srgbClr val="000000">
                      <a:alpha val="43137"/>
                    </a:srgbClr>
                  </a:outerShdw>
                </a:effectLst>
                <a:latin typeface="Times New Roman" pitchFamily="18" charset="0"/>
              </a:rPr>
              <a:t> OINTMENTS</a:t>
            </a:r>
            <a:endParaRPr lang="en-US" dirty="0">
              <a:solidFill>
                <a:schemeClr val="tx1"/>
              </a:solidFill>
              <a:effectLst>
                <a:outerShdw blurRad="38100" dist="38100" dir="2700000" algn="tl">
                  <a:srgbClr val="000000">
                    <a:alpha val="43137"/>
                  </a:srgbClr>
                </a:outerShdw>
              </a:effectLst>
            </a:endParaRPr>
          </a:p>
        </p:txBody>
      </p:sp>
      <p:sp>
        <p:nvSpPr>
          <p:cNvPr id="46083" name="Content Placeholder 2"/>
          <p:cNvSpPr>
            <a:spLocks noGrp="1"/>
          </p:cNvSpPr>
          <p:nvPr>
            <p:ph idx="1"/>
          </p:nvPr>
        </p:nvSpPr>
        <p:spPr>
          <a:xfrm>
            <a:off x="0" y="1600200"/>
            <a:ext cx="9144000" cy="5257800"/>
          </a:xfrm>
        </p:spPr>
        <p:txBody>
          <a:bodyPr/>
          <a:lstStyle/>
          <a:p>
            <a:pPr>
              <a:lnSpc>
                <a:spcPct val="95000"/>
              </a:lnSpc>
              <a:spcBef>
                <a:spcPct val="10000"/>
              </a:spcBef>
              <a:buFontTx/>
              <a:buNone/>
            </a:pPr>
            <a:r>
              <a:rPr lang="en-US" b="1" smtClean="0"/>
              <a:t>Ointments are semi-solid preparations </a:t>
            </a:r>
          </a:p>
          <a:p>
            <a:pPr>
              <a:lnSpc>
                <a:spcPct val="95000"/>
              </a:lnSpc>
              <a:spcBef>
                <a:spcPct val="10000"/>
              </a:spcBef>
              <a:buFontTx/>
              <a:buNone/>
            </a:pPr>
            <a:r>
              <a:rPr lang="en-US" b="1" smtClean="0"/>
              <a:t>used for application to the skin. They are </a:t>
            </a:r>
          </a:p>
          <a:p>
            <a:pPr>
              <a:lnSpc>
                <a:spcPct val="95000"/>
              </a:lnSpc>
              <a:spcBef>
                <a:spcPct val="10000"/>
              </a:spcBef>
              <a:buFontTx/>
              <a:buNone/>
            </a:pPr>
            <a:r>
              <a:rPr lang="en-US" b="1" smtClean="0"/>
              <a:t>used for emollient, protective or other </a:t>
            </a:r>
          </a:p>
          <a:p>
            <a:pPr>
              <a:lnSpc>
                <a:spcPct val="95000"/>
              </a:lnSpc>
              <a:spcBef>
                <a:spcPct val="10000"/>
              </a:spcBef>
              <a:buFontTx/>
              <a:buNone/>
            </a:pPr>
            <a:r>
              <a:rPr lang="en-US" b="1" smtClean="0"/>
              <a:t>surface effects.</a:t>
            </a:r>
            <a:endParaRPr lang="en-US" b="1" u="sng" smtClean="0"/>
          </a:p>
          <a:p>
            <a:pPr>
              <a:lnSpc>
                <a:spcPct val="95000"/>
              </a:lnSpc>
              <a:spcBef>
                <a:spcPct val="10000"/>
              </a:spcBef>
              <a:buFontTx/>
              <a:buNone/>
            </a:pPr>
            <a:r>
              <a:rPr lang="en-US" b="1" u="sng" smtClean="0">
                <a:solidFill>
                  <a:schemeClr val="hlink"/>
                </a:solidFill>
              </a:rPr>
              <a:t>BASES</a:t>
            </a:r>
            <a:r>
              <a:rPr lang="en-US" b="1" smtClean="0">
                <a:solidFill>
                  <a:schemeClr val="hlink"/>
                </a:solidFill>
              </a:rPr>
              <a:t> </a:t>
            </a:r>
          </a:p>
          <a:p>
            <a:pPr>
              <a:lnSpc>
                <a:spcPct val="95000"/>
              </a:lnSpc>
              <a:spcBef>
                <a:spcPct val="10000"/>
              </a:spcBef>
              <a:buClr>
                <a:srgbClr val="333399"/>
              </a:buClr>
            </a:pPr>
            <a:r>
              <a:rPr lang="en-US" b="1" smtClean="0"/>
              <a:t>The bases used for ointments are VASELINE, BEES WAX &amp; SPERMACETI. </a:t>
            </a:r>
          </a:p>
          <a:p>
            <a:pPr>
              <a:lnSpc>
                <a:spcPct val="95000"/>
              </a:lnSpc>
              <a:spcBef>
                <a:spcPct val="10000"/>
              </a:spcBef>
              <a:buClr>
                <a:srgbClr val="333399"/>
              </a:buClr>
            </a:pPr>
            <a:r>
              <a:rPr lang="en-US" b="1" smtClean="0"/>
              <a:t>Thus an ointment may be a  suspension or emulsion of medicament </a:t>
            </a:r>
          </a:p>
          <a:p>
            <a:pPr>
              <a:lnSpc>
                <a:spcPct val="95000"/>
              </a:lnSpc>
              <a:spcBef>
                <a:spcPct val="10000"/>
              </a:spcBef>
              <a:buClr>
                <a:srgbClr val="333399"/>
              </a:buClr>
              <a:buFontTx/>
              <a:buNone/>
            </a:pPr>
            <a:r>
              <a:rPr lang="en-US" b="1" smtClean="0"/>
              <a:t>	in the base.</a:t>
            </a:r>
            <a:endParaRPr lang="en-US" b="1" i="1" u="sng" smtClean="0"/>
          </a:p>
          <a:p>
            <a:endParaRPr lang="en-US" smtClean="0"/>
          </a:p>
        </p:txBody>
      </p:sp>
    </p:spTree>
    <p:extLst>
      <p:ext uri="{BB962C8B-B14F-4D97-AF65-F5344CB8AC3E}">
        <p14:creationId xmlns:p14="http://schemas.microsoft.com/office/powerpoint/2010/main" val="177699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533400" y="1143000"/>
            <a:ext cx="8458200" cy="5105400"/>
          </a:xfrm>
        </p:spPr>
        <p:txBody>
          <a:bodyPr/>
          <a:lstStyle/>
          <a:p>
            <a:pPr>
              <a:spcBef>
                <a:spcPct val="10000"/>
              </a:spcBef>
              <a:buClr>
                <a:srgbClr val="333399"/>
              </a:buClr>
              <a:buFontTx/>
              <a:buNone/>
            </a:pPr>
            <a:r>
              <a:rPr lang="en-US" sz="3000" b="1" smtClean="0">
                <a:solidFill>
                  <a:schemeClr val="hlink"/>
                </a:solidFill>
              </a:rPr>
              <a:t>BASE </a:t>
            </a:r>
          </a:p>
          <a:p>
            <a:pPr>
              <a:spcBef>
                <a:spcPct val="10000"/>
              </a:spcBef>
              <a:buClr>
                <a:srgbClr val="333399"/>
              </a:buClr>
            </a:pPr>
            <a:r>
              <a:rPr lang="en-US" sz="3000" b="1" smtClean="0"/>
              <a:t>Compatible with the skin</a:t>
            </a:r>
          </a:p>
          <a:p>
            <a:pPr>
              <a:spcBef>
                <a:spcPct val="10000"/>
              </a:spcBef>
              <a:buClr>
                <a:srgbClr val="333399"/>
              </a:buClr>
            </a:pPr>
            <a:r>
              <a:rPr lang="en-US" sz="3000" b="1" smtClean="0"/>
              <a:t>Stable</a:t>
            </a:r>
          </a:p>
          <a:p>
            <a:pPr>
              <a:spcBef>
                <a:spcPct val="10000"/>
              </a:spcBef>
              <a:buClr>
                <a:srgbClr val="333399"/>
              </a:buClr>
            </a:pPr>
            <a:r>
              <a:rPr lang="en-US" sz="3000" b="1" smtClean="0"/>
              <a:t>Smooth and pliable</a:t>
            </a:r>
          </a:p>
          <a:p>
            <a:pPr>
              <a:spcBef>
                <a:spcPct val="10000"/>
              </a:spcBef>
              <a:buClr>
                <a:srgbClr val="333399"/>
              </a:buClr>
            </a:pPr>
            <a:r>
              <a:rPr lang="en-US" sz="3000" b="1" smtClean="0"/>
              <a:t>Able to readily release the medication</a:t>
            </a:r>
          </a:p>
          <a:p>
            <a:pPr>
              <a:spcBef>
                <a:spcPct val="10000"/>
              </a:spcBef>
              <a:buClr>
                <a:srgbClr val="333399"/>
              </a:buClr>
            </a:pPr>
            <a:r>
              <a:rPr lang="en-US" sz="3000" b="1" smtClean="0"/>
              <a:t>Inert</a:t>
            </a:r>
          </a:p>
          <a:p>
            <a:pPr>
              <a:spcBef>
                <a:spcPct val="10000"/>
              </a:spcBef>
              <a:buClr>
                <a:srgbClr val="333399"/>
              </a:buClr>
            </a:pPr>
            <a:r>
              <a:rPr lang="en-US" sz="3000" b="1" smtClean="0"/>
              <a:t>Easily washable</a:t>
            </a:r>
          </a:p>
          <a:p>
            <a:pPr>
              <a:spcBef>
                <a:spcPct val="10000"/>
              </a:spcBef>
              <a:buClr>
                <a:srgbClr val="333399"/>
              </a:buClr>
            </a:pPr>
            <a:r>
              <a:rPr lang="en-US" sz="3000" b="1" smtClean="0"/>
              <a:t>Non irritating</a:t>
            </a:r>
          </a:p>
          <a:p>
            <a:pPr>
              <a:spcBef>
                <a:spcPct val="10000"/>
              </a:spcBef>
              <a:buClr>
                <a:srgbClr val="333399"/>
              </a:buClr>
            </a:pPr>
            <a:r>
              <a:rPr lang="en-US" sz="3000" b="1" smtClean="0"/>
              <a:t>Non sensitizing</a:t>
            </a:r>
          </a:p>
          <a:p>
            <a:pPr>
              <a:spcBef>
                <a:spcPct val="10000"/>
              </a:spcBef>
              <a:buClr>
                <a:srgbClr val="333399"/>
              </a:buClr>
            </a:pPr>
            <a:r>
              <a:rPr lang="en-US" sz="3000" b="1" smtClean="0"/>
              <a:t>Compatible with a variety of medicaments</a:t>
            </a:r>
          </a:p>
        </p:txBody>
      </p:sp>
      <p:sp>
        <p:nvSpPr>
          <p:cNvPr id="47107" name="Text Box 4"/>
          <p:cNvSpPr txBox="1">
            <a:spLocks noChangeArrowheads="1"/>
          </p:cNvSpPr>
          <p:nvPr/>
        </p:nvSpPr>
        <p:spPr bwMode="auto">
          <a:xfrm>
            <a:off x="0" y="0"/>
            <a:ext cx="8077200" cy="503238"/>
          </a:xfrm>
          <a:prstGeom prst="rect">
            <a:avLst/>
          </a:prstGeom>
          <a:solidFill>
            <a:srgbClr val="3F47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r>
              <a:rPr lang="en-US" sz="3000" b="1">
                <a:solidFill>
                  <a:schemeClr val="bg1"/>
                </a:solidFill>
                <a:latin typeface="Times New Roman" pitchFamily="18" charset="0"/>
              </a:rPr>
              <a:t>  CHARACTERISTICS  OF  AN  OINTMENT </a:t>
            </a:r>
            <a:endParaRPr lang="en-US" sz="3000">
              <a:solidFill>
                <a:schemeClr val="bg1"/>
              </a:solidFill>
              <a:latin typeface="Times New Roman" pitchFamily="18" charset="0"/>
            </a:endParaRPr>
          </a:p>
        </p:txBody>
      </p:sp>
    </p:spTree>
    <p:extLst>
      <p:ext uri="{BB962C8B-B14F-4D97-AF65-F5344CB8AC3E}">
        <p14:creationId xmlns:p14="http://schemas.microsoft.com/office/powerpoint/2010/main" val="2622456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533400" y="1189038"/>
            <a:ext cx="8229600" cy="4525962"/>
          </a:xfrm>
        </p:spPr>
        <p:txBody>
          <a:bodyPr/>
          <a:lstStyle/>
          <a:p>
            <a:pPr>
              <a:lnSpc>
                <a:spcPct val="120000"/>
              </a:lnSpc>
              <a:buFontTx/>
              <a:buNone/>
            </a:pPr>
            <a:r>
              <a:rPr lang="en-US" b="1" u="sng" smtClean="0">
                <a:solidFill>
                  <a:schemeClr val="hlink"/>
                </a:solidFill>
              </a:rPr>
              <a:t>PREPARATION</a:t>
            </a:r>
            <a:r>
              <a:rPr lang="en-US" b="1" smtClean="0">
                <a:solidFill>
                  <a:schemeClr val="hlink"/>
                </a:solidFill>
              </a:rPr>
              <a:t> </a:t>
            </a:r>
          </a:p>
          <a:p>
            <a:pPr>
              <a:lnSpc>
                <a:spcPct val="120000"/>
              </a:lnSpc>
              <a:buFontTx/>
              <a:buNone/>
            </a:pPr>
            <a:r>
              <a:rPr lang="en-US" b="1" u="sng" smtClean="0">
                <a:solidFill>
                  <a:schemeClr val="hlink"/>
                </a:solidFill>
              </a:rPr>
              <a:t>Ratio Between Tincture &amp; Base = 1:9</a:t>
            </a:r>
          </a:p>
          <a:p>
            <a:pPr>
              <a:lnSpc>
                <a:spcPct val="120000"/>
              </a:lnSpc>
            </a:pPr>
            <a:r>
              <a:rPr lang="en-US" b="1" u="sng" smtClean="0">
                <a:solidFill>
                  <a:schemeClr val="hlink"/>
                </a:solidFill>
              </a:rPr>
              <a:t>Fusion method</a:t>
            </a:r>
            <a:r>
              <a:rPr lang="en-US" b="1" smtClean="0"/>
              <a:t> : </a:t>
            </a:r>
          </a:p>
          <a:p>
            <a:pPr>
              <a:lnSpc>
                <a:spcPct val="120000"/>
              </a:lnSpc>
              <a:buFontTx/>
              <a:buNone/>
            </a:pPr>
            <a:r>
              <a:rPr lang="en-US" b="1" smtClean="0"/>
              <a:t>	When wax, spermaceti or other hard fusible bases are to be incorporated with soft, oleaginous materials, fusion method is employed. The insoluble solid medicament is finely powdered.</a:t>
            </a:r>
            <a:endParaRPr lang="en-US" b="1" u="sng" smtClean="0"/>
          </a:p>
        </p:txBody>
      </p:sp>
    </p:spTree>
    <p:extLst>
      <p:ext uri="{BB962C8B-B14F-4D97-AF65-F5344CB8AC3E}">
        <p14:creationId xmlns:p14="http://schemas.microsoft.com/office/powerpoint/2010/main" val="2856267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838200" y="1066800"/>
            <a:ext cx="777240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spcBef>
                <a:spcPct val="5000"/>
              </a:spcBef>
              <a:buClr>
                <a:srgbClr val="FFCC00"/>
              </a:buClr>
              <a:buSzPct val="120000"/>
            </a:pPr>
            <a:r>
              <a:rPr lang="en-US" sz="3000" b="1" u="sng">
                <a:solidFill>
                  <a:schemeClr val="hlink"/>
                </a:solidFill>
              </a:rPr>
              <a:t>Mechanical incorporation or   </a:t>
            </a:r>
            <a:endParaRPr lang="en-US" sz="3000" b="1">
              <a:solidFill>
                <a:schemeClr val="hlink"/>
              </a:solidFill>
            </a:endParaRPr>
          </a:p>
          <a:p>
            <a:pPr eaLnBrk="1" hangingPunct="1">
              <a:lnSpc>
                <a:spcPct val="115000"/>
              </a:lnSpc>
              <a:spcBef>
                <a:spcPct val="5000"/>
              </a:spcBef>
            </a:pPr>
            <a:r>
              <a:rPr lang="en-US" sz="3000" b="1" u="sng">
                <a:solidFill>
                  <a:schemeClr val="hlink"/>
                </a:solidFill>
              </a:rPr>
              <a:t>trituration method</a:t>
            </a:r>
            <a:r>
              <a:rPr lang="en-US" sz="3000" b="1"/>
              <a:t> : </a:t>
            </a:r>
          </a:p>
          <a:p>
            <a:pPr eaLnBrk="1" hangingPunct="1">
              <a:lnSpc>
                <a:spcPct val="115000"/>
              </a:lnSpc>
              <a:spcBef>
                <a:spcPct val="5000"/>
              </a:spcBef>
            </a:pPr>
            <a:r>
              <a:rPr lang="en-US" sz="3000" b="1"/>
              <a:t>This method is used when the base is </a:t>
            </a:r>
          </a:p>
          <a:p>
            <a:pPr eaLnBrk="1" hangingPunct="1">
              <a:lnSpc>
                <a:spcPct val="115000"/>
              </a:lnSpc>
              <a:spcBef>
                <a:spcPct val="5000"/>
              </a:spcBef>
            </a:pPr>
            <a:r>
              <a:rPr lang="en-US" sz="3000" b="1"/>
              <a:t>soft and the medicament is either a solid insoluble in the base or a liquid present </a:t>
            </a:r>
          </a:p>
          <a:p>
            <a:pPr eaLnBrk="1" hangingPunct="1">
              <a:lnSpc>
                <a:spcPct val="115000"/>
              </a:lnSpc>
              <a:spcBef>
                <a:spcPct val="5000"/>
              </a:spcBef>
            </a:pPr>
            <a:r>
              <a:rPr lang="en-US" sz="3000" b="1"/>
              <a:t>in small quantity. </a:t>
            </a:r>
          </a:p>
          <a:p>
            <a:pPr eaLnBrk="1" hangingPunct="1">
              <a:lnSpc>
                <a:spcPct val="115000"/>
              </a:lnSpc>
              <a:spcBef>
                <a:spcPct val="5000"/>
              </a:spcBef>
            </a:pPr>
            <a:r>
              <a:rPr lang="en-US" sz="3000" b="1"/>
              <a:t>Mechanical incorporation is performed </a:t>
            </a:r>
          </a:p>
          <a:p>
            <a:pPr eaLnBrk="1" hangingPunct="1">
              <a:lnSpc>
                <a:spcPct val="115000"/>
              </a:lnSpc>
              <a:spcBef>
                <a:spcPct val="5000"/>
              </a:spcBef>
            </a:pPr>
            <a:r>
              <a:rPr lang="en-US" sz="3000" b="1"/>
              <a:t>by trituration in a mortar or a glass slab </a:t>
            </a:r>
          </a:p>
          <a:p>
            <a:pPr eaLnBrk="1" hangingPunct="1">
              <a:lnSpc>
                <a:spcPct val="115000"/>
              </a:lnSpc>
              <a:spcBef>
                <a:spcPct val="5000"/>
              </a:spcBef>
            </a:pPr>
            <a:r>
              <a:rPr lang="en-US" sz="3000" b="1"/>
              <a:t>with a spatula.</a:t>
            </a:r>
            <a:endParaRPr lang="en-US" sz="3000"/>
          </a:p>
        </p:txBody>
      </p:sp>
    </p:spTree>
    <p:extLst>
      <p:ext uri="{BB962C8B-B14F-4D97-AF65-F5344CB8AC3E}">
        <p14:creationId xmlns:p14="http://schemas.microsoft.com/office/powerpoint/2010/main" val="4282404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533400" y="1295400"/>
            <a:ext cx="8229600" cy="5410200"/>
          </a:xfrm>
        </p:spPr>
        <p:txBody>
          <a:bodyPr/>
          <a:lstStyle/>
          <a:p>
            <a:pPr>
              <a:lnSpc>
                <a:spcPct val="120000"/>
              </a:lnSpc>
              <a:buClr>
                <a:srgbClr val="333399"/>
              </a:buClr>
            </a:pPr>
            <a:r>
              <a:rPr lang="en-US" sz="3000" b="1" u="sng" smtClean="0">
                <a:solidFill>
                  <a:schemeClr val="hlink"/>
                </a:solidFill>
              </a:rPr>
              <a:t>UTILITY</a:t>
            </a:r>
            <a:r>
              <a:rPr lang="en-US" sz="3000" b="1" i="1" smtClean="0">
                <a:solidFill>
                  <a:schemeClr val="hlink"/>
                </a:solidFill>
              </a:rPr>
              <a:t> </a:t>
            </a:r>
            <a:endParaRPr lang="en-US" sz="3000" b="1" smtClean="0">
              <a:solidFill>
                <a:schemeClr val="hlink"/>
              </a:solidFill>
            </a:endParaRPr>
          </a:p>
          <a:p>
            <a:pPr>
              <a:lnSpc>
                <a:spcPct val="120000"/>
              </a:lnSpc>
              <a:buClr>
                <a:srgbClr val="FFCC00"/>
              </a:buClr>
              <a:buSzPct val="120000"/>
              <a:buFontTx/>
              <a:buNone/>
            </a:pPr>
            <a:r>
              <a:rPr lang="en-US" sz="3000" b="1" smtClean="0"/>
              <a:t>	Ointments are used as dressings for torn, jagged wounds, ulcers, burns, etc.</a:t>
            </a:r>
            <a:endParaRPr lang="en-US" sz="3000" b="1" u="sng" smtClean="0"/>
          </a:p>
          <a:p>
            <a:pPr>
              <a:lnSpc>
                <a:spcPct val="120000"/>
              </a:lnSpc>
              <a:buClr>
                <a:srgbClr val="FFCC00"/>
              </a:buClr>
              <a:buSzPct val="120000"/>
            </a:pPr>
            <a:endParaRPr lang="en-US" sz="2000" b="1" u="sng" smtClean="0"/>
          </a:p>
          <a:p>
            <a:pPr>
              <a:lnSpc>
                <a:spcPct val="120000"/>
              </a:lnSpc>
              <a:buClr>
                <a:srgbClr val="333399"/>
              </a:buClr>
            </a:pPr>
            <a:r>
              <a:rPr lang="en-US" sz="3000" b="1" u="sng" smtClean="0">
                <a:solidFill>
                  <a:schemeClr val="hlink"/>
                </a:solidFill>
              </a:rPr>
              <a:t>PRECAUTIONS</a:t>
            </a:r>
            <a:r>
              <a:rPr lang="en-US" sz="3000" b="1" smtClean="0">
                <a:solidFill>
                  <a:schemeClr val="hlink"/>
                </a:solidFill>
              </a:rPr>
              <a:t> </a:t>
            </a:r>
          </a:p>
          <a:p>
            <a:pPr>
              <a:lnSpc>
                <a:spcPct val="120000"/>
              </a:lnSpc>
              <a:buClr>
                <a:srgbClr val="FFCC00"/>
              </a:buClr>
              <a:buSzPct val="120000"/>
              <a:buFontTx/>
              <a:buNone/>
            </a:pPr>
            <a:r>
              <a:rPr lang="en-US" sz="3000" b="1" smtClean="0"/>
              <a:t>	Ointments should be </a:t>
            </a:r>
            <a:r>
              <a:rPr lang="en-US" sz="3000" b="1" smtClean="0">
                <a:solidFill>
                  <a:srgbClr val="FF3300"/>
                </a:solidFill>
              </a:rPr>
              <a:t>stored in cool dark place</a:t>
            </a:r>
            <a:r>
              <a:rPr lang="en-US" sz="3000" b="1" smtClean="0"/>
              <a:t>, out of contact with air. Preferably, all ointments can be refrigerated.</a:t>
            </a:r>
          </a:p>
        </p:txBody>
      </p:sp>
    </p:spTree>
    <p:extLst>
      <p:ext uri="{BB962C8B-B14F-4D97-AF65-F5344CB8AC3E}">
        <p14:creationId xmlns:p14="http://schemas.microsoft.com/office/powerpoint/2010/main" val="4100779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4038600" cy="685800"/>
          </a:xfrm>
          <a:solidFill>
            <a:srgbClr val="3F4797"/>
          </a:solidFill>
        </p:spPr>
        <p:txBody>
          <a:bodyPr/>
          <a:lstStyle/>
          <a:p>
            <a:pPr algn="l"/>
            <a:r>
              <a:rPr lang="en-US" sz="3600" b="1" smtClean="0">
                <a:solidFill>
                  <a:schemeClr val="bg1"/>
                </a:solidFill>
                <a:latin typeface="Times New Roman" pitchFamily="18" charset="0"/>
              </a:rPr>
              <a:t>   OPODELDOCS</a:t>
            </a:r>
          </a:p>
        </p:txBody>
      </p:sp>
      <p:sp>
        <p:nvSpPr>
          <p:cNvPr id="51203" name="Rectangle 3"/>
          <p:cNvSpPr>
            <a:spLocks noGrp="1" noChangeArrowheads="1"/>
          </p:cNvSpPr>
          <p:nvPr>
            <p:ph idx="1"/>
          </p:nvPr>
        </p:nvSpPr>
        <p:spPr>
          <a:xfrm>
            <a:off x="457200" y="914400"/>
            <a:ext cx="8153400" cy="5562600"/>
          </a:xfrm>
        </p:spPr>
        <p:txBody>
          <a:bodyPr/>
          <a:lstStyle/>
          <a:p>
            <a:pPr>
              <a:spcBef>
                <a:spcPct val="15000"/>
              </a:spcBef>
              <a:buFontTx/>
              <a:buNone/>
            </a:pPr>
            <a:r>
              <a:rPr lang="en-US" sz="2800" b="1" smtClean="0"/>
              <a:t>These are semi-solid liniments prepared by </a:t>
            </a:r>
          </a:p>
          <a:p>
            <a:pPr>
              <a:spcBef>
                <a:spcPct val="15000"/>
              </a:spcBef>
              <a:buFontTx/>
              <a:buNone/>
            </a:pPr>
            <a:r>
              <a:rPr lang="en-US" sz="2800" b="1" smtClean="0"/>
              <a:t>mixing  White curd soap, Purified water, </a:t>
            </a:r>
          </a:p>
          <a:p>
            <a:pPr>
              <a:spcBef>
                <a:spcPct val="15000"/>
              </a:spcBef>
              <a:buFontTx/>
              <a:buNone/>
            </a:pPr>
            <a:r>
              <a:rPr lang="en-US" sz="2800" b="1" smtClean="0"/>
              <a:t>Alcohol fortis and Mother tincture of the drug                      </a:t>
            </a:r>
            <a:endParaRPr lang="en-US" sz="2800" b="1" u="sng" smtClean="0"/>
          </a:p>
          <a:p>
            <a:pPr>
              <a:spcBef>
                <a:spcPct val="15000"/>
              </a:spcBef>
              <a:buFontTx/>
              <a:buNone/>
            </a:pPr>
            <a:endParaRPr lang="en-US" sz="2000" b="1" u="sng" smtClean="0"/>
          </a:p>
          <a:p>
            <a:pPr>
              <a:spcBef>
                <a:spcPct val="15000"/>
              </a:spcBef>
              <a:buFontTx/>
              <a:buNone/>
            </a:pPr>
            <a:r>
              <a:rPr lang="en-US" sz="2800" b="1" u="sng" smtClean="0">
                <a:solidFill>
                  <a:schemeClr val="hlink"/>
                </a:solidFill>
              </a:rPr>
              <a:t>PREPARATION</a:t>
            </a:r>
            <a:r>
              <a:rPr lang="en-US" sz="2800" b="1" i="1" smtClean="0">
                <a:solidFill>
                  <a:schemeClr val="hlink"/>
                </a:solidFill>
              </a:rPr>
              <a:t> </a:t>
            </a:r>
            <a:endParaRPr lang="en-US" sz="2800" b="1" smtClean="0">
              <a:solidFill>
                <a:schemeClr val="hlink"/>
              </a:solidFill>
            </a:endParaRPr>
          </a:p>
          <a:p>
            <a:pPr>
              <a:spcBef>
                <a:spcPct val="15000"/>
              </a:spcBef>
              <a:buClr>
                <a:srgbClr val="333399"/>
              </a:buClr>
            </a:pPr>
            <a:r>
              <a:rPr lang="en-US" sz="2800" b="1" smtClean="0"/>
              <a:t>Specified quantities of white curd soap and purified water are heated gently till the solution becomes transparent. Strong alcohol is then added gradually. The mother tincture of the drug is then added and it is stirred well. The solution is then strained into a suitable phial.</a:t>
            </a:r>
          </a:p>
        </p:txBody>
      </p:sp>
    </p:spTree>
    <p:extLst>
      <p:ext uri="{BB962C8B-B14F-4D97-AF65-F5344CB8AC3E}">
        <p14:creationId xmlns:p14="http://schemas.microsoft.com/office/powerpoint/2010/main" val="379533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762000" y="908050"/>
            <a:ext cx="79248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8313" indent="-4048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20000"/>
              </a:spcBef>
              <a:buClr>
                <a:srgbClr val="003399"/>
              </a:buClr>
              <a:buFontTx/>
              <a:buChar char="•"/>
            </a:pPr>
            <a:r>
              <a:rPr lang="en-US" sz="3000" b="1">
                <a:solidFill>
                  <a:srgbClr val="0000FF"/>
                </a:solidFill>
              </a:rPr>
              <a:t>Simultaneous administration of homoeopathic similimum and homoeopathic specific external application is not permitted</a:t>
            </a:r>
            <a:r>
              <a:rPr lang="en-US" sz="3000" b="1"/>
              <a:t> because the local affection will be removed sooner than the restoration of the internal derangement, leading to a deceptive impression that a complete cure has been effected (Apho 196&amp;197)</a:t>
            </a:r>
            <a:endParaRPr lang="en-US" sz="3000"/>
          </a:p>
        </p:txBody>
      </p:sp>
    </p:spTree>
    <p:extLst>
      <p:ext uri="{BB962C8B-B14F-4D97-AF65-F5344CB8AC3E}">
        <p14:creationId xmlns:p14="http://schemas.microsoft.com/office/powerpoint/2010/main" val="154900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4038600" cy="685800"/>
          </a:xfrm>
          <a:solidFill>
            <a:srgbClr val="3F4797"/>
          </a:solidFill>
        </p:spPr>
        <p:txBody>
          <a:bodyPr/>
          <a:lstStyle/>
          <a:p>
            <a:pPr algn="l"/>
            <a:r>
              <a:rPr lang="en-US" sz="3600" b="1" smtClean="0">
                <a:solidFill>
                  <a:schemeClr val="bg1"/>
                </a:solidFill>
                <a:latin typeface="Times New Roman" pitchFamily="18" charset="0"/>
              </a:rPr>
              <a:t>   OPODELDOCS</a:t>
            </a:r>
          </a:p>
        </p:txBody>
      </p:sp>
      <p:sp>
        <p:nvSpPr>
          <p:cNvPr id="39939" name="Rectangle 3"/>
          <p:cNvSpPr>
            <a:spLocks noGrp="1" noChangeArrowheads="1"/>
          </p:cNvSpPr>
          <p:nvPr>
            <p:ph idx="1"/>
          </p:nvPr>
        </p:nvSpPr>
        <p:spPr>
          <a:xfrm>
            <a:off x="457200" y="914400"/>
            <a:ext cx="8153400" cy="5562600"/>
          </a:xfrm>
        </p:spPr>
        <p:txBody>
          <a:bodyPr>
            <a:normAutofit/>
          </a:bodyPr>
          <a:lstStyle/>
          <a:p>
            <a:pPr marL="274320" indent="-274320" fontAlgn="auto">
              <a:spcBef>
                <a:spcPct val="15000"/>
              </a:spcBef>
              <a:spcAft>
                <a:spcPts val="0"/>
              </a:spcAft>
              <a:buFontTx/>
              <a:buNone/>
              <a:defRPr/>
            </a:pPr>
            <a:r>
              <a:rPr lang="en-US" sz="2800" b="1" dirty="0" smtClean="0"/>
              <a:t>RATIO  OF  INGREDIENTS</a:t>
            </a:r>
          </a:p>
          <a:p>
            <a:pPr marL="514350" indent="-514350" fontAlgn="auto">
              <a:spcBef>
                <a:spcPct val="15000"/>
              </a:spcBef>
              <a:spcAft>
                <a:spcPts val="0"/>
              </a:spcAft>
              <a:buFontTx/>
              <a:buAutoNum type="arabicPeriod"/>
              <a:defRPr/>
            </a:pPr>
            <a:r>
              <a:rPr lang="en-US" sz="2800" b="1" dirty="0" smtClean="0"/>
              <a:t>WHITE  CURD SOAP : 140 gm</a:t>
            </a:r>
          </a:p>
          <a:p>
            <a:pPr marL="514350" indent="-514350" fontAlgn="auto">
              <a:spcBef>
                <a:spcPct val="15000"/>
              </a:spcBef>
              <a:spcAft>
                <a:spcPts val="0"/>
              </a:spcAft>
              <a:buFontTx/>
              <a:buAutoNum type="arabicPeriod"/>
              <a:defRPr/>
            </a:pPr>
            <a:endParaRPr lang="en-US" sz="2800" b="1" dirty="0" smtClean="0"/>
          </a:p>
          <a:p>
            <a:pPr marL="514350" indent="-514350" fontAlgn="auto">
              <a:spcBef>
                <a:spcPct val="15000"/>
              </a:spcBef>
              <a:spcAft>
                <a:spcPts val="0"/>
              </a:spcAft>
              <a:buFontTx/>
              <a:buAutoNum type="arabicPeriod"/>
              <a:defRPr/>
            </a:pPr>
            <a:r>
              <a:rPr lang="en-US" sz="2800" b="1" dirty="0" smtClean="0"/>
              <a:t>PURIFIED WATER : 266 ml</a:t>
            </a:r>
          </a:p>
          <a:p>
            <a:pPr marL="514350" indent="-514350" fontAlgn="auto">
              <a:spcBef>
                <a:spcPct val="15000"/>
              </a:spcBef>
              <a:spcAft>
                <a:spcPts val="0"/>
              </a:spcAft>
              <a:buFontTx/>
              <a:buAutoNum type="arabicPeriod"/>
              <a:defRPr/>
            </a:pPr>
            <a:endParaRPr lang="en-US" sz="2800" b="1" dirty="0" smtClean="0"/>
          </a:p>
          <a:p>
            <a:pPr marL="514350" indent="-514350" fontAlgn="auto">
              <a:spcBef>
                <a:spcPct val="15000"/>
              </a:spcBef>
              <a:spcAft>
                <a:spcPts val="0"/>
              </a:spcAft>
              <a:buFontTx/>
              <a:buAutoNum type="arabicPeriod"/>
              <a:defRPr/>
            </a:pPr>
            <a:r>
              <a:rPr lang="en-US" sz="2800" b="1" dirty="0" smtClean="0"/>
              <a:t>STRONG ALCOHOL : 444 ml</a:t>
            </a:r>
          </a:p>
          <a:p>
            <a:pPr marL="514350" indent="-514350" fontAlgn="auto">
              <a:spcBef>
                <a:spcPct val="15000"/>
              </a:spcBef>
              <a:spcAft>
                <a:spcPts val="0"/>
              </a:spcAft>
              <a:buFontTx/>
              <a:buAutoNum type="arabicPeriod"/>
              <a:defRPr/>
            </a:pPr>
            <a:endParaRPr lang="en-US" sz="2800" b="1" dirty="0" smtClean="0"/>
          </a:p>
          <a:p>
            <a:pPr marL="514350" indent="-514350" fontAlgn="auto">
              <a:spcBef>
                <a:spcPct val="15000"/>
              </a:spcBef>
              <a:spcAft>
                <a:spcPts val="0"/>
              </a:spcAft>
              <a:buFontTx/>
              <a:buAutoNum type="arabicPeriod"/>
              <a:defRPr/>
            </a:pPr>
            <a:r>
              <a:rPr lang="en-US" sz="2800" b="1" dirty="0" smtClean="0"/>
              <a:t>MOTHER TINCTURE : 100 ml</a:t>
            </a:r>
          </a:p>
          <a:p>
            <a:pPr marL="514350" indent="-514350" fontAlgn="auto">
              <a:spcBef>
                <a:spcPct val="15000"/>
              </a:spcBef>
              <a:spcAft>
                <a:spcPts val="0"/>
              </a:spcAft>
              <a:buFontTx/>
              <a:buNone/>
              <a:defRPr/>
            </a:pPr>
            <a:r>
              <a:rPr lang="en-US" sz="2800" b="1" dirty="0" smtClean="0"/>
              <a:t>    USES:</a:t>
            </a:r>
          </a:p>
          <a:p>
            <a:pPr marL="514350" indent="-514350" fontAlgn="auto">
              <a:spcBef>
                <a:spcPct val="15000"/>
              </a:spcBef>
              <a:spcAft>
                <a:spcPts val="0"/>
              </a:spcAft>
              <a:buFontTx/>
              <a:buNone/>
              <a:defRPr/>
            </a:pPr>
            <a:r>
              <a:rPr lang="en-US" sz="2800" b="1" dirty="0" smtClean="0"/>
              <a:t>Sprains, Bruises, Rheumatic pains</a:t>
            </a:r>
          </a:p>
        </p:txBody>
      </p:sp>
    </p:spTree>
    <p:extLst>
      <p:ext uri="{BB962C8B-B14F-4D97-AF65-F5344CB8AC3E}">
        <p14:creationId xmlns:p14="http://schemas.microsoft.com/office/powerpoint/2010/main" val="3466740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2971800" cy="685800"/>
          </a:xfrm>
          <a:solidFill>
            <a:srgbClr val="3F4797"/>
          </a:solidFill>
        </p:spPr>
        <p:txBody>
          <a:bodyPr/>
          <a:lstStyle/>
          <a:p>
            <a:pPr algn="l"/>
            <a:r>
              <a:rPr lang="en-US" sz="3600" b="1" smtClean="0">
                <a:solidFill>
                  <a:schemeClr val="bg1"/>
                </a:solidFill>
                <a:latin typeface="Times New Roman" pitchFamily="18" charset="0"/>
              </a:rPr>
              <a:t>   CERATES</a:t>
            </a:r>
            <a:endParaRPr lang="en-US" sz="3600" smtClean="0">
              <a:solidFill>
                <a:schemeClr val="bg1"/>
              </a:solidFill>
              <a:latin typeface="Times New Roman" pitchFamily="18" charset="0"/>
            </a:endParaRPr>
          </a:p>
        </p:txBody>
      </p:sp>
      <p:sp>
        <p:nvSpPr>
          <p:cNvPr id="53251" name="Rectangle 3"/>
          <p:cNvSpPr>
            <a:spLocks noGrp="1" noChangeArrowheads="1"/>
          </p:cNvSpPr>
          <p:nvPr>
            <p:ph idx="1"/>
          </p:nvPr>
        </p:nvSpPr>
        <p:spPr>
          <a:xfrm>
            <a:off x="457200" y="914400"/>
            <a:ext cx="8458200" cy="5410200"/>
          </a:xfrm>
        </p:spPr>
        <p:txBody>
          <a:bodyPr/>
          <a:lstStyle/>
          <a:p>
            <a:pPr>
              <a:buFontTx/>
              <a:buNone/>
            </a:pPr>
            <a:r>
              <a:rPr lang="en-US" sz="2800" b="1" smtClean="0"/>
              <a:t>Cerates are oily substances containing cera or </a:t>
            </a:r>
          </a:p>
          <a:p>
            <a:pPr>
              <a:buFontTx/>
              <a:buNone/>
            </a:pPr>
            <a:r>
              <a:rPr lang="en-US" sz="2800" b="1" smtClean="0"/>
              <a:t>wax. They can be easily spread at ordinary </a:t>
            </a:r>
          </a:p>
          <a:p>
            <a:pPr>
              <a:buFontTx/>
              <a:buNone/>
            </a:pPr>
            <a:r>
              <a:rPr lang="en-US" sz="2800" b="1" smtClean="0"/>
              <a:t>temperature upon gauze and not be so soft as </a:t>
            </a:r>
          </a:p>
          <a:p>
            <a:pPr>
              <a:buFontTx/>
              <a:buNone/>
            </a:pPr>
            <a:r>
              <a:rPr lang="en-US" sz="2800" b="1" smtClean="0"/>
              <a:t>to liquefy and run when applied to the skin.</a:t>
            </a:r>
            <a:endParaRPr lang="en-US" sz="2800" b="1" u="sng" smtClean="0"/>
          </a:p>
          <a:p>
            <a:pPr>
              <a:buFontTx/>
              <a:buNone/>
            </a:pPr>
            <a:endParaRPr lang="en-US" sz="1200" b="1" u="sng" smtClean="0"/>
          </a:p>
          <a:p>
            <a:pPr>
              <a:buFontTx/>
              <a:buNone/>
            </a:pPr>
            <a:r>
              <a:rPr lang="en-US" sz="2800" b="1" u="sng" smtClean="0">
                <a:solidFill>
                  <a:schemeClr val="hlink"/>
                </a:solidFill>
              </a:rPr>
              <a:t>PREPARATION</a:t>
            </a:r>
            <a:r>
              <a:rPr lang="en-US" sz="2800" b="1" i="1" smtClean="0">
                <a:solidFill>
                  <a:schemeClr val="hlink"/>
                </a:solidFill>
              </a:rPr>
              <a:t> </a:t>
            </a:r>
            <a:endParaRPr lang="en-US" sz="2800" b="1" smtClean="0">
              <a:solidFill>
                <a:schemeClr val="hlink"/>
              </a:solidFill>
            </a:endParaRPr>
          </a:p>
          <a:p>
            <a:pPr>
              <a:buClr>
                <a:srgbClr val="333399"/>
              </a:buClr>
            </a:pPr>
            <a:r>
              <a:rPr lang="en-US" sz="2800" b="1" smtClean="0"/>
              <a:t>Mix spermaceti 3 parts, white wax 6 parts and olive oil 14 parts. 1 part of mother tincture is mixed 9 parts of simple cerate.</a:t>
            </a:r>
            <a:endParaRPr lang="en-US" sz="2800" b="1" u="sng" smtClean="0"/>
          </a:p>
          <a:p>
            <a:pPr>
              <a:buFontTx/>
              <a:buNone/>
            </a:pPr>
            <a:endParaRPr lang="en-US" sz="1200" b="1" u="sng" smtClean="0"/>
          </a:p>
          <a:p>
            <a:pPr>
              <a:buFontTx/>
              <a:buNone/>
            </a:pPr>
            <a:r>
              <a:rPr lang="en-US" sz="2800" b="1" u="sng" smtClean="0">
                <a:solidFill>
                  <a:schemeClr val="hlink"/>
                </a:solidFill>
              </a:rPr>
              <a:t>UTILITY</a:t>
            </a:r>
            <a:r>
              <a:rPr lang="en-US" sz="2800" b="1" i="1" smtClean="0">
                <a:solidFill>
                  <a:schemeClr val="hlink"/>
                </a:solidFill>
              </a:rPr>
              <a:t> </a:t>
            </a:r>
            <a:endParaRPr lang="en-US" sz="2800" b="1" smtClean="0">
              <a:solidFill>
                <a:schemeClr val="hlink"/>
              </a:solidFill>
            </a:endParaRPr>
          </a:p>
          <a:p>
            <a:pPr>
              <a:buClr>
                <a:srgbClr val="333399"/>
              </a:buClr>
            </a:pPr>
            <a:r>
              <a:rPr lang="en-US" sz="2800" b="1" smtClean="0"/>
              <a:t>Used as dressings for inflamed areas.</a:t>
            </a:r>
          </a:p>
        </p:txBody>
      </p:sp>
    </p:spTree>
    <p:extLst>
      <p:ext uri="{BB962C8B-B14F-4D97-AF65-F5344CB8AC3E}">
        <p14:creationId xmlns:p14="http://schemas.microsoft.com/office/powerpoint/2010/main" val="1643095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5943600" cy="685800"/>
          </a:xfrm>
          <a:solidFill>
            <a:srgbClr val="3F4797"/>
          </a:solidFill>
        </p:spPr>
        <p:txBody>
          <a:bodyPr/>
          <a:lstStyle/>
          <a:p>
            <a:pPr algn="l"/>
            <a:r>
              <a:rPr lang="en-US" sz="3600" b="1" smtClean="0">
                <a:solidFill>
                  <a:schemeClr val="bg1"/>
                </a:solidFill>
                <a:latin typeface="Times New Roman" pitchFamily="18" charset="0"/>
              </a:rPr>
              <a:t>   CREAMS  AND  PASTES</a:t>
            </a:r>
            <a:endParaRPr lang="en-US" sz="3600" smtClean="0">
              <a:solidFill>
                <a:schemeClr val="bg1"/>
              </a:solidFill>
              <a:latin typeface="Times New Roman" pitchFamily="18" charset="0"/>
            </a:endParaRPr>
          </a:p>
        </p:txBody>
      </p:sp>
      <p:sp>
        <p:nvSpPr>
          <p:cNvPr id="54275" name="Rectangle 3"/>
          <p:cNvSpPr>
            <a:spLocks noGrp="1" noChangeArrowheads="1"/>
          </p:cNvSpPr>
          <p:nvPr>
            <p:ph idx="1"/>
          </p:nvPr>
        </p:nvSpPr>
        <p:spPr>
          <a:xfrm>
            <a:off x="609600" y="1143000"/>
            <a:ext cx="8382000" cy="4572000"/>
          </a:xfrm>
        </p:spPr>
        <p:txBody>
          <a:bodyPr/>
          <a:lstStyle/>
          <a:p>
            <a:pPr>
              <a:lnSpc>
                <a:spcPct val="120000"/>
              </a:lnSpc>
              <a:buFontTx/>
              <a:buNone/>
            </a:pPr>
            <a:r>
              <a:rPr lang="en-US" sz="3000" b="1" smtClean="0">
                <a:solidFill>
                  <a:schemeClr val="hlink"/>
                </a:solidFill>
              </a:rPr>
              <a:t>CREAMS</a:t>
            </a:r>
          </a:p>
          <a:p>
            <a:pPr>
              <a:lnSpc>
                <a:spcPct val="120000"/>
              </a:lnSpc>
              <a:buClr>
                <a:srgbClr val="333399"/>
              </a:buClr>
            </a:pPr>
            <a:r>
              <a:rPr lang="en-US" sz="3000" b="1" smtClean="0"/>
              <a:t>The term ' cream ' is applied to viscous emulsions of semi-solid consistency intended for application to the skin.</a:t>
            </a:r>
          </a:p>
          <a:p>
            <a:pPr>
              <a:lnSpc>
                <a:spcPct val="120000"/>
              </a:lnSpc>
              <a:buClr>
                <a:srgbClr val="FFCC00"/>
              </a:buClr>
              <a:buSzPct val="120000"/>
            </a:pPr>
            <a:endParaRPr lang="en-US" sz="1600" b="1" smtClean="0"/>
          </a:p>
          <a:p>
            <a:pPr>
              <a:lnSpc>
                <a:spcPct val="120000"/>
              </a:lnSpc>
              <a:buClr>
                <a:srgbClr val="333399"/>
              </a:buClr>
            </a:pPr>
            <a:r>
              <a:rPr lang="en-US" sz="3000" b="1" smtClean="0"/>
              <a:t>Creams may be w/o (water-in-oil or oily creams) or o/w (oil-in-water or aqueous creams).</a:t>
            </a:r>
          </a:p>
        </p:txBody>
      </p:sp>
    </p:spTree>
    <p:extLst>
      <p:ext uri="{BB962C8B-B14F-4D97-AF65-F5344CB8AC3E}">
        <p14:creationId xmlns:p14="http://schemas.microsoft.com/office/powerpoint/2010/main" val="3789849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1219200" y="1365250"/>
            <a:ext cx="70866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buClr>
                <a:srgbClr val="FFCC00"/>
              </a:buClr>
              <a:buSzPct val="120000"/>
            </a:pPr>
            <a:r>
              <a:rPr lang="en-US" sz="3200" b="1">
                <a:solidFill>
                  <a:schemeClr val="hlink"/>
                </a:solidFill>
              </a:rPr>
              <a:t>PASTES</a:t>
            </a:r>
          </a:p>
          <a:p>
            <a:pPr eaLnBrk="1" hangingPunct="1">
              <a:lnSpc>
                <a:spcPct val="130000"/>
              </a:lnSpc>
              <a:buClr>
                <a:srgbClr val="333399"/>
              </a:buClr>
              <a:buFontTx/>
              <a:buChar char="•"/>
            </a:pPr>
            <a:r>
              <a:rPr lang="en-US" sz="3200" b="1"/>
              <a:t>  Pastes are similar to ointments </a:t>
            </a:r>
          </a:p>
          <a:p>
            <a:pPr eaLnBrk="1" hangingPunct="1">
              <a:lnSpc>
                <a:spcPct val="130000"/>
              </a:lnSpc>
              <a:buClr>
                <a:srgbClr val="FFCC00"/>
              </a:buClr>
              <a:buSzPct val="120000"/>
            </a:pPr>
            <a:r>
              <a:rPr lang="en-US" sz="3200" b="1"/>
              <a:t>    but are non-greasy. Pastes are </a:t>
            </a:r>
          </a:p>
          <a:p>
            <a:pPr eaLnBrk="1" hangingPunct="1">
              <a:lnSpc>
                <a:spcPct val="130000"/>
              </a:lnSpc>
              <a:buClr>
                <a:srgbClr val="FFCC00"/>
              </a:buClr>
              <a:buSzPct val="120000"/>
            </a:pPr>
            <a:r>
              <a:rPr lang="en-US" sz="3200" b="1"/>
              <a:t>    stiffer preparations than </a:t>
            </a:r>
          </a:p>
          <a:p>
            <a:pPr eaLnBrk="1" hangingPunct="1">
              <a:lnSpc>
                <a:spcPct val="130000"/>
              </a:lnSpc>
              <a:buClr>
                <a:srgbClr val="FFCC00"/>
              </a:buClr>
              <a:buSzPct val="120000"/>
            </a:pPr>
            <a:r>
              <a:rPr lang="en-US" sz="3200" b="1"/>
              <a:t>    ointments and contain high </a:t>
            </a:r>
          </a:p>
          <a:p>
            <a:pPr eaLnBrk="1" hangingPunct="1">
              <a:lnSpc>
                <a:spcPct val="130000"/>
              </a:lnSpc>
              <a:buClr>
                <a:srgbClr val="FFCC00"/>
              </a:buClr>
              <a:buSzPct val="120000"/>
            </a:pPr>
            <a:r>
              <a:rPr lang="en-US" sz="3200" b="1"/>
              <a:t>    proportions of powder.</a:t>
            </a:r>
            <a:endParaRPr lang="en-US" sz="3200"/>
          </a:p>
        </p:txBody>
      </p:sp>
    </p:spTree>
    <p:extLst>
      <p:ext uri="{BB962C8B-B14F-4D97-AF65-F5344CB8AC3E}">
        <p14:creationId xmlns:p14="http://schemas.microsoft.com/office/powerpoint/2010/main" val="1145688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7010400" cy="685800"/>
          </a:xfrm>
          <a:solidFill>
            <a:srgbClr val="3F4797"/>
          </a:solidFill>
        </p:spPr>
        <p:txBody>
          <a:bodyPr/>
          <a:lstStyle/>
          <a:p>
            <a:pPr algn="l"/>
            <a:r>
              <a:rPr lang="en-US" sz="3600" b="1" smtClean="0">
                <a:solidFill>
                  <a:schemeClr val="bg1"/>
                </a:solidFill>
                <a:latin typeface="Times New Roman" pitchFamily="18" charset="0"/>
              </a:rPr>
              <a:t>   POULTICES  (CATAPLASMS)</a:t>
            </a:r>
            <a:endParaRPr lang="en-US" sz="3600" smtClean="0">
              <a:solidFill>
                <a:schemeClr val="bg1"/>
              </a:solidFill>
              <a:latin typeface="Times New Roman" pitchFamily="18" charset="0"/>
            </a:endParaRPr>
          </a:p>
        </p:txBody>
      </p:sp>
      <p:sp>
        <p:nvSpPr>
          <p:cNvPr id="56323" name="Rectangle 3"/>
          <p:cNvSpPr>
            <a:spLocks noGrp="1" noChangeArrowheads="1"/>
          </p:cNvSpPr>
          <p:nvPr>
            <p:ph idx="1"/>
          </p:nvPr>
        </p:nvSpPr>
        <p:spPr>
          <a:xfrm>
            <a:off x="990600" y="1524000"/>
            <a:ext cx="7391400" cy="4038600"/>
          </a:xfrm>
        </p:spPr>
        <p:txBody>
          <a:bodyPr/>
          <a:lstStyle/>
          <a:p>
            <a:pPr>
              <a:lnSpc>
                <a:spcPct val="120000"/>
              </a:lnSpc>
              <a:spcBef>
                <a:spcPct val="10000"/>
              </a:spcBef>
              <a:buFontTx/>
              <a:buNone/>
            </a:pPr>
            <a:r>
              <a:rPr lang="en-US" b="1" smtClean="0">
                <a:solidFill>
                  <a:srgbClr val="333399"/>
                </a:solidFill>
              </a:rPr>
              <a:t>Poultices are soft, semi-solid </a:t>
            </a:r>
          </a:p>
          <a:p>
            <a:pPr>
              <a:lnSpc>
                <a:spcPct val="120000"/>
              </a:lnSpc>
              <a:spcBef>
                <a:spcPct val="10000"/>
              </a:spcBef>
              <a:buFontTx/>
              <a:buNone/>
            </a:pPr>
            <a:r>
              <a:rPr lang="en-US" b="1" smtClean="0">
                <a:solidFill>
                  <a:srgbClr val="333399"/>
                </a:solidFill>
              </a:rPr>
              <a:t>external applications</a:t>
            </a:r>
            <a:r>
              <a:rPr lang="en-US" b="1" smtClean="0"/>
              <a:t> that either </a:t>
            </a:r>
          </a:p>
          <a:p>
            <a:pPr>
              <a:lnSpc>
                <a:spcPct val="120000"/>
              </a:lnSpc>
              <a:spcBef>
                <a:spcPct val="10000"/>
              </a:spcBef>
              <a:buFontTx/>
              <a:buNone/>
            </a:pPr>
            <a:r>
              <a:rPr lang="en-US" b="1" smtClean="0"/>
              <a:t>stimulate the body surface or </a:t>
            </a:r>
          </a:p>
          <a:p>
            <a:pPr>
              <a:lnSpc>
                <a:spcPct val="120000"/>
              </a:lnSpc>
              <a:spcBef>
                <a:spcPct val="10000"/>
              </a:spcBef>
              <a:buFontTx/>
              <a:buNone/>
            </a:pPr>
            <a:r>
              <a:rPr lang="en-US" b="1" smtClean="0"/>
              <a:t>alleviate an inflamed area by </a:t>
            </a:r>
          </a:p>
          <a:p>
            <a:pPr>
              <a:lnSpc>
                <a:spcPct val="120000"/>
              </a:lnSpc>
              <a:spcBef>
                <a:spcPct val="10000"/>
              </a:spcBef>
              <a:buFontTx/>
              <a:buNone/>
            </a:pPr>
            <a:r>
              <a:rPr lang="en-US" b="1" smtClean="0"/>
              <a:t>applying medicated substances in </a:t>
            </a:r>
          </a:p>
          <a:p>
            <a:pPr>
              <a:lnSpc>
                <a:spcPct val="120000"/>
              </a:lnSpc>
              <a:spcBef>
                <a:spcPct val="10000"/>
              </a:spcBef>
              <a:buFontTx/>
              <a:buNone/>
            </a:pPr>
            <a:r>
              <a:rPr lang="en-US" b="1" smtClean="0"/>
              <a:t>the presence of heat and moisture.</a:t>
            </a:r>
          </a:p>
        </p:txBody>
      </p:sp>
    </p:spTree>
    <p:extLst>
      <p:ext uri="{BB962C8B-B14F-4D97-AF65-F5344CB8AC3E}">
        <p14:creationId xmlns:p14="http://schemas.microsoft.com/office/powerpoint/2010/main" val="1764643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838200" y="1087438"/>
            <a:ext cx="76200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pPr>
            <a:r>
              <a:rPr lang="en-US" sz="3000" b="1"/>
              <a:t>They are applied to promote maturation of boils and abscesses, to relieve pains in various parts and acute inflammatory </a:t>
            </a:r>
          </a:p>
          <a:p>
            <a:pPr eaLnBrk="1" hangingPunct="1">
              <a:lnSpc>
                <a:spcPct val="120000"/>
              </a:lnSpc>
            </a:pPr>
            <a:r>
              <a:rPr lang="en-US" sz="3000" b="1"/>
              <a:t>diseases of the chest.</a:t>
            </a:r>
          </a:p>
          <a:p>
            <a:pPr eaLnBrk="1" hangingPunct="1">
              <a:lnSpc>
                <a:spcPct val="120000"/>
              </a:lnSpc>
            </a:pPr>
            <a:endParaRPr lang="en-US" sz="1600" b="1"/>
          </a:p>
          <a:p>
            <a:pPr eaLnBrk="1" hangingPunct="1">
              <a:lnSpc>
                <a:spcPct val="120000"/>
              </a:lnSpc>
            </a:pPr>
            <a:r>
              <a:rPr lang="en-US" sz="3000" b="1">
                <a:solidFill>
                  <a:schemeClr val="hlink"/>
                </a:solidFill>
              </a:rPr>
              <a:t>	   EXAMPLE </a:t>
            </a:r>
          </a:p>
          <a:p>
            <a:pPr lvl="2" eaLnBrk="1" hangingPunct="1">
              <a:lnSpc>
                <a:spcPct val="120000"/>
              </a:lnSpc>
              <a:buClr>
                <a:srgbClr val="333399"/>
              </a:buClr>
              <a:buFontTx/>
              <a:buChar char="•"/>
            </a:pPr>
            <a:r>
              <a:rPr lang="en-US" sz="3000" b="1"/>
              <a:t>  Linseed poultice</a:t>
            </a:r>
          </a:p>
          <a:p>
            <a:pPr lvl="2" eaLnBrk="1" hangingPunct="1">
              <a:lnSpc>
                <a:spcPct val="120000"/>
              </a:lnSpc>
              <a:buClr>
                <a:srgbClr val="333399"/>
              </a:buClr>
              <a:buFontTx/>
              <a:buChar char="•"/>
            </a:pPr>
            <a:r>
              <a:rPr lang="en-US" sz="3000" b="1"/>
              <a:t>  Spongic-piline poultice</a:t>
            </a:r>
          </a:p>
          <a:p>
            <a:pPr lvl="2" eaLnBrk="1" hangingPunct="1">
              <a:lnSpc>
                <a:spcPct val="120000"/>
              </a:lnSpc>
              <a:buClr>
                <a:srgbClr val="333399"/>
              </a:buClr>
              <a:buFontTx/>
              <a:buChar char="•"/>
            </a:pPr>
            <a:r>
              <a:rPr lang="en-US" sz="3000" b="1"/>
              <a:t>  Hot salt or sand pad</a:t>
            </a:r>
            <a:endParaRPr lang="en-US" sz="3000"/>
          </a:p>
        </p:txBody>
      </p:sp>
    </p:spTree>
    <p:extLst>
      <p:ext uri="{BB962C8B-B14F-4D97-AF65-F5344CB8AC3E}">
        <p14:creationId xmlns:p14="http://schemas.microsoft.com/office/powerpoint/2010/main" val="831804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4267200" cy="685800"/>
          </a:xfrm>
          <a:solidFill>
            <a:srgbClr val="3F4797"/>
          </a:solidFill>
        </p:spPr>
        <p:txBody>
          <a:bodyPr/>
          <a:lstStyle/>
          <a:p>
            <a:pPr algn="l"/>
            <a:r>
              <a:rPr lang="en-US" sz="3600" b="1" smtClean="0">
                <a:solidFill>
                  <a:schemeClr val="bg1"/>
                </a:solidFill>
                <a:latin typeface="Times New Roman" pitchFamily="18" charset="0"/>
              </a:rPr>
              <a:t>  FOMENTATION</a:t>
            </a:r>
          </a:p>
        </p:txBody>
      </p:sp>
      <p:sp>
        <p:nvSpPr>
          <p:cNvPr id="58371" name="Rectangle 3"/>
          <p:cNvSpPr>
            <a:spLocks noGrp="1" noChangeArrowheads="1"/>
          </p:cNvSpPr>
          <p:nvPr>
            <p:ph idx="1"/>
          </p:nvPr>
        </p:nvSpPr>
        <p:spPr>
          <a:xfrm>
            <a:off x="457200" y="838200"/>
            <a:ext cx="8229600" cy="5638800"/>
          </a:xfrm>
        </p:spPr>
        <p:txBody>
          <a:bodyPr/>
          <a:lstStyle/>
          <a:p>
            <a:pPr>
              <a:buClr>
                <a:srgbClr val="333399"/>
              </a:buClr>
            </a:pPr>
            <a:r>
              <a:rPr lang="en-US" sz="3000" b="1" smtClean="0">
                <a:solidFill>
                  <a:schemeClr val="hlink"/>
                </a:solidFill>
              </a:rPr>
              <a:t>Hot fomentation</a:t>
            </a:r>
          </a:p>
          <a:p>
            <a:pPr>
              <a:buClr>
                <a:srgbClr val="333399"/>
              </a:buClr>
              <a:buFontTx/>
              <a:buNone/>
            </a:pPr>
            <a:r>
              <a:rPr lang="en-US" sz="3000" b="1" smtClean="0"/>
              <a:t>	Wring a folded cloth out of hot water. If necessary, impregnate water with the indicated drug. Cover it with oiled silk and dry flannel to prevent evaporation and apply to the painful part or fill a rubber hot water bottle and apply to the affected part.</a:t>
            </a:r>
          </a:p>
          <a:p>
            <a:pPr>
              <a:buClr>
                <a:srgbClr val="FFCC00"/>
              </a:buClr>
              <a:buSzPct val="120000"/>
              <a:buFontTx/>
              <a:buNone/>
            </a:pPr>
            <a:endParaRPr lang="en-US" sz="1400" b="1" smtClean="0"/>
          </a:p>
          <a:p>
            <a:pPr>
              <a:buClr>
                <a:srgbClr val="333399"/>
              </a:buClr>
            </a:pPr>
            <a:r>
              <a:rPr lang="en-US" sz="3000" b="1" smtClean="0">
                <a:solidFill>
                  <a:schemeClr val="hlink"/>
                </a:solidFill>
              </a:rPr>
              <a:t>Cold fomentation</a:t>
            </a:r>
          </a:p>
          <a:p>
            <a:pPr>
              <a:buClr>
                <a:srgbClr val="333399"/>
              </a:buClr>
              <a:buFontTx/>
              <a:buNone/>
            </a:pPr>
            <a:r>
              <a:rPr lang="en-US" sz="3000" b="1" smtClean="0"/>
              <a:t>	Wet a folded cloth in cold water, leave it uncovered to favor evaporation and apply to the affected part.</a:t>
            </a:r>
          </a:p>
        </p:txBody>
      </p:sp>
    </p:spTree>
    <p:extLst>
      <p:ext uri="{BB962C8B-B14F-4D97-AF65-F5344CB8AC3E}">
        <p14:creationId xmlns:p14="http://schemas.microsoft.com/office/powerpoint/2010/main" val="1401387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b="1" smtClean="0">
                <a:solidFill>
                  <a:schemeClr val="tx1"/>
                </a:solidFill>
                <a:latin typeface="Times New Roman" pitchFamily="18" charset="0"/>
              </a:rPr>
              <a:t>SURGICAL  DRESSINGS</a:t>
            </a:r>
            <a:endParaRPr lang="en-US" smtClean="0">
              <a:solidFill>
                <a:schemeClr val="tx1"/>
              </a:solidFill>
            </a:endParaRPr>
          </a:p>
        </p:txBody>
      </p:sp>
      <p:sp>
        <p:nvSpPr>
          <p:cNvPr id="59395" name="Content Placeholder 2"/>
          <p:cNvSpPr>
            <a:spLocks noGrp="1"/>
          </p:cNvSpPr>
          <p:nvPr>
            <p:ph idx="1"/>
          </p:nvPr>
        </p:nvSpPr>
        <p:spPr>
          <a:xfrm>
            <a:off x="0" y="1600200"/>
            <a:ext cx="9144000" cy="5257800"/>
          </a:xfrm>
        </p:spPr>
        <p:txBody>
          <a:bodyPr/>
          <a:lstStyle/>
          <a:p>
            <a:pPr>
              <a:lnSpc>
                <a:spcPct val="130000"/>
              </a:lnSpc>
              <a:buFontTx/>
              <a:buNone/>
            </a:pPr>
            <a:r>
              <a:rPr lang="en-US" b="1" u="sng" smtClean="0">
                <a:solidFill>
                  <a:schemeClr val="hlink"/>
                </a:solidFill>
              </a:rPr>
              <a:t>FEATURES OF AN IDEAL DRESSING</a:t>
            </a:r>
            <a:r>
              <a:rPr lang="en-US" b="1" i="1" smtClean="0">
                <a:solidFill>
                  <a:schemeClr val="hlink"/>
                </a:solidFill>
              </a:rPr>
              <a:t> </a:t>
            </a:r>
            <a:endParaRPr lang="en-US" b="1" smtClean="0">
              <a:solidFill>
                <a:schemeClr val="hlink"/>
              </a:solidFill>
            </a:endParaRPr>
          </a:p>
          <a:p>
            <a:pPr>
              <a:lnSpc>
                <a:spcPct val="130000"/>
              </a:lnSpc>
              <a:buClr>
                <a:srgbClr val="333399"/>
              </a:buClr>
            </a:pPr>
            <a:r>
              <a:rPr lang="en-US" b="1" smtClean="0"/>
              <a:t>Porous to water vapor.</a:t>
            </a:r>
          </a:p>
          <a:p>
            <a:pPr>
              <a:lnSpc>
                <a:spcPct val="130000"/>
              </a:lnSpc>
              <a:buClr>
                <a:srgbClr val="333399"/>
              </a:buClr>
            </a:pPr>
            <a:r>
              <a:rPr lang="en-US" b="1" smtClean="0"/>
              <a:t>Capable of absorbing excess secretions.</a:t>
            </a:r>
          </a:p>
          <a:p>
            <a:pPr>
              <a:lnSpc>
                <a:spcPct val="130000"/>
              </a:lnSpc>
              <a:buClr>
                <a:srgbClr val="333399"/>
              </a:buClr>
            </a:pPr>
            <a:r>
              <a:rPr lang="en-US" b="1" smtClean="0"/>
              <a:t>Non adherent to granulating surfaces.</a:t>
            </a:r>
          </a:p>
          <a:p>
            <a:pPr>
              <a:lnSpc>
                <a:spcPct val="130000"/>
              </a:lnSpc>
              <a:buClr>
                <a:srgbClr val="333399"/>
              </a:buClr>
            </a:pPr>
            <a:r>
              <a:rPr lang="en-US" b="1" smtClean="0"/>
              <a:t>Free from substances that cause tissue reactions, allergy or hypersensitivity response.</a:t>
            </a:r>
          </a:p>
          <a:p>
            <a:endParaRPr lang="en-US" smtClean="0"/>
          </a:p>
        </p:txBody>
      </p:sp>
    </p:spTree>
    <p:extLst>
      <p:ext uri="{BB962C8B-B14F-4D97-AF65-F5344CB8AC3E}">
        <p14:creationId xmlns:p14="http://schemas.microsoft.com/office/powerpoint/2010/main" val="3034562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1050925" y="1527175"/>
            <a:ext cx="748347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buClr>
                <a:srgbClr val="333399"/>
              </a:buClr>
              <a:buFontTx/>
              <a:buChar char="•"/>
            </a:pPr>
            <a:r>
              <a:rPr lang="en-US" sz="3200" b="1"/>
              <a:t>  Impervious to micro-organisms.</a:t>
            </a:r>
          </a:p>
          <a:p>
            <a:pPr eaLnBrk="1" hangingPunct="1">
              <a:lnSpc>
                <a:spcPct val="140000"/>
              </a:lnSpc>
              <a:buClr>
                <a:srgbClr val="333399"/>
              </a:buClr>
              <a:buFontTx/>
              <a:buChar char="•"/>
            </a:pPr>
            <a:r>
              <a:rPr lang="en-US" sz="3200" b="1"/>
              <a:t>  Capable of following joint contours  </a:t>
            </a:r>
          </a:p>
          <a:p>
            <a:pPr eaLnBrk="1" hangingPunct="1">
              <a:lnSpc>
                <a:spcPct val="140000"/>
              </a:lnSpc>
              <a:buClr>
                <a:srgbClr val="333399"/>
              </a:buClr>
            </a:pPr>
            <a:r>
              <a:rPr lang="en-US" sz="3200" b="1"/>
              <a:t>   during movement.</a:t>
            </a:r>
          </a:p>
          <a:p>
            <a:pPr eaLnBrk="1" hangingPunct="1">
              <a:lnSpc>
                <a:spcPct val="140000"/>
              </a:lnSpc>
              <a:buClr>
                <a:srgbClr val="333399"/>
              </a:buClr>
              <a:buFontTx/>
              <a:buChar char="•"/>
            </a:pPr>
            <a:r>
              <a:rPr lang="en-US" sz="3200" b="1"/>
              <a:t>  Smooth on both surfaces.</a:t>
            </a:r>
          </a:p>
          <a:p>
            <a:pPr eaLnBrk="1" hangingPunct="1">
              <a:lnSpc>
                <a:spcPct val="140000"/>
              </a:lnSpc>
              <a:buClr>
                <a:srgbClr val="333399"/>
              </a:buClr>
              <a:buFontTx/>
              <a:buChar char="•"/>
            </a:pPr>
            <a:r>
              <a:rPr lang="en-US" sz="3200" b="1"/>
              <a:t>  Satisfactory tensile strength.</a:t>
            </a:r>
          </a:p>
          <a:p>
            <a:pPr eaLnBrk="1" hangingPunct="1">
              <a:lnSpc>
                <a:spcPct val="140000"/>
              </a:lnSpc>
              <a:buClr>
                <a:srgbClr val="333399"/>
              </a:buClr>
              <a:buFontTx/>
              <a:buChar char="•"/>
            </a:pPr>
            <a:r>
              <a:rPr lang="en-US" sz="3200" b="1"/>
              <a:t>  Sealable to the skin.</a:t>
            </a:r>
            <a:endParaRPr lang="en-US" sz="3200"/>
          </a:p>
        </p:txBody>
      </p:sp>
    </p:spTree>
    <p:extLst>
      <p:ext uri="{BB962C8B-B14F-4D97-AF65-F5344CB8AC3E}">
        <p14:creationId xmlns:p14="http://schemas.microsoft.com/office/powerpoint/2010/main" val="1190437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1219200" y="1447800"/>
            <a:ext cx="6934200" cy="5181600"/>
          </a:xfrm>
        </p:spPr>
        <p:txBody>
          <a:bodyPr>
            <a:normAutofit/>
          </a:bodyPr>
          <a:lstStyle/>
          <a:p>
            <a:pPr marL="285750" indent="-285750" fontAlgn="auto">
              <a:spcAft>
                <a:spcPts val="0"/>
              </a:spcAft>
              <a:buFontTx/>
              <a:buNone/>
              <a:defRPr/>
            </a:pPr>
            <a:r>
              <a:rPr lang="en-US" sz="3000" b="1" dirty="0" smtClean="0">
                <a:solidFill>
                  <a:schemeClr val="hlink"/>
                </a:solidFill>
              </a:rPr>
              <a:t>TYPES OF SURGICAL DRESSINGS :</a:t>
            </a:r>
            <a:r>
              <a:rPr lang="en-US" sz="3000" b="1" dirty="0" smtClean="0"/>
              <a:t> </a:t>
            </a:r>
          </a:p>
          <a:p>
            <a:pPr marL="285750" indent="-285750" fontAlgn="auto">
              <a:spcAft>
                <a:spcPts val="0"/>
              </a:spcAft>
              <a:buClr>
                <a:srgbClr val="003399"/>
              </a:buClr>
              <a:buFont typeface="Wingdings 2"/>
              <a:buChar char=""/>
              <a:defRPr/>
            </a:pPr>
            <a:r>
              <a:rPr lang="en-US" sz="3000" b="1" dirty="0" smtClean="0">
                <a:solidFill>
                  <a:schemeClr val="hlink"/>
                </a:solidFill>
              </a:rPr>
              <a:t>FIBRES</a:t>
            </a:r>
            <a:r>
              <a:rPr lang="en-US" sz="3000" b="1" dirty="0" smtClean="0"/>
              <a:t> : </a:t>
            </a:r>
          </a:p>
          <a:p>
            <a:pPr marL="285750" indent="-285750" fontAlgn="auto">
              <a:spcAft>
                <a:spcPts val="0"/>
              </a:spcAft>
              <a:buClr>
                <a:srgbClr val="003399"/>
              </a:buClr>
              <a:buFontTx/>
              <a:buNone/>
              <a:defRPr/>
            </a:pPr>
            <a:r>
              <a:rPr lang="en-US" sz="3000" b="1" dirty="0" smtClean="0"/>
              <a:t>	Absorbent Cotton</a:t>
            </a:r>
          </a:p>
          <a:p>
            <a:pPr marL="285750" indent="-285750" fontAlgn="auto">
              <a:spcAft>
                <a:spcPts val="0"/>
              </a:spcAft>
              <a:buClr>
                <a:srgbClr val="003399"/>
              </a:buClr>
              <a:buFontTx/>
              <a:buNone/>
              <a:defRPr/>
            </a:pPr>
            <a:endParaRPr lang="en-US" sz="3000" b="1" dirty="0" smtClean="0"/>
          </a:p>
          <a:p>
            <a:pPr marL="285750" indent="-285750" fontAlgn="auto">
              <a:spcAft>
                <a:spcPts val="0"/>
              </a:spcAft>
              <a:buClr>
                <a:srgbClr val="003399"/>
              </a:buClr>
              <a:buFont typeface="Wingdings 2"/>
              <a:buChar char=""/>
              <a:defRPr/>
            </a:pPr>
            <a:r>
              <a:rPr lang="en-US" sz="3000" b="1" dirty="0" smtClean="0">
                <a:solidFill>
                  <a:schemeClr val="hlink"/>
                </a:solidFill>
              </a:rPr>
              <a:t>FABRICS(surgical gauzes)</a:t>
            </a:r>
            <a:r>
              <a:rPr lang="en-US" sz="3000" b="1" dirty="0" smtClean="0"/>
              <a:t> : </a:t>
            </a:r>
          </a:p>
          <a:p>
            <a:pPr marL="285750" indent="-285750" fontAlgn="auto">
              <a:spcAft>
                <a:spcPts val="0"/>
              </a:spcAft>
              <a:buClr>
                <a:srgbClr val="003399"/>
              </a:buClr>
              <a:buFontTx/>
              <a:buNone/>
              <a:defRPr/>
            </a:pPr>
            <a:r>
              <a:rPr lang="en-US" sz="3000" b="1" dirty="0" smtClean="0"/>
              <a:t>	Absorbent Cotton Gauze, </a:t>
            </a:r>
          </a:p>
          <a:p>
            <a:pPr marL="285750" indent="-285750" fontAlgn="auto">
              <a:spcAft>
                <a:spcPts val="0"/>
              </a:spcAft>
              <a:buClr>
                <a:srgbClr val="003399"/>
              </a:buClr>
              <a:buFontTx/>
              <a:buNone/>
              <a:defRPr/>
            </a:pPr>
            <a:r>
              <a:rPr lang="en-US" sz="3000" b="1" dirty="0" smtClean="0"/>
              <a:t>	Gauze Pad</a:t>
            </a:r>
          </a:p>
          <a:p>
            <a:pPr marL="285750" indent="-285750" fontAlgn="auto">
              <a:spcAft>
                <a:spcPts val="0"/>
              </a:spcAft>
              <a:buClr>
                <a:srgbClr val="003399"/>
              </a:buClr>
              <a:buFontTx/>
              <a:buNone/>
              <a:defRPr/>
            </a:pPr>
            <a:r>
              <a:rPr lang="en-US" sz="3000" b="1" dirty="0" smtClean="0">
                <a:solidFill>
                  <a:schemeClr val="accent6">
                    <a:lumMod val="50000"/>
                  </a:schemeClr>
                </a:solidFill>
              </a:rPr>
              <a:t>BANDAGES</a:t>
            </a:r>
            <a:r>
              <a:rPr lang="en-US" sz="3000" b="1" dirty="0" smtClean="0"/>
              <a:t> : Gauze </a:t>
            </a:r>
            <a:r>
              <a:rPr lang="en-US" sz="3000" b="1" dirty="0" err="1" smtClean="0"/>
              <a:t>roller,Crepe</a:t>
            </a:r>
            <a:r>
              <a:rPr lang="en-US" sz="3000" b="1" dirty="0" smtClean="0"/>
              <a:t>, Adhesive, plaster of </a:t>
            </a:r>
            <a:r>
              <a:rPr lang="en-US" sz="3000" b="1" dirty="0" err="1" smtClean="0"/>
              <a:t>paris</a:t>
            </a:r>
            <a:endParaRPr lang="en-US" sz="3000" b="1" dirty="0" smtClean="0"/>
          </a:p>
          <a:p>
            <a:pPr marL="285750" indent="-285750" fontAlgn="auto">
              <a:spcAft>
                <a:spcPts val="0"/>
              </a:spcAft>
              <a:buClr>
                <a:srgbClr val="003399"/>
              </a:buClr>
              <a:buFontTx/>
              <a:buNone/>
              <a:defRPr/>
            </a:pPr>
            <a:endParaRPr lang="en-US" sz="3000" b="1" dirty="0" smtClean="0"/>
          </a:p>
          <a:p>
            <a:pPr marL="285750" indent="-285750" fontAlgn="auto">
              <a:spcAft>
                <a:spcPts val="0"/>
              </a:spcAft>
              <a:buClr>
                <a:srgbClr val="003399"/>
              </a:buClr>
              <a:buFontTx/>
              <a:buNone/>
              <a:defRPr/>
            </a:pPr>
            <a:endParaRPr lang="en-US" sz="2800" b="1" dirty="0" smtClean="0"/>
          </a:p>
        </p:txBody>
      </p:sp>
    </p:spTree>
    <p:extLst>
      <p:ext uri="{BB962C8B-B14F-4D97-AF65-F5344CB8AC3E}">
        <p14:creationId xmlns:p14="http://schemas.microsoft.com/office/powerpoint/2010/main" val="18970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685800" y="1219200"/>
            <a:ext cx="8077200" cy="5105400"/>
          </a:xfrm>
        </p:spPr>
        <p:txBody>
          <a:bodyPr>
            <a:normAutofit/>
          </a:bodyPr>
          <a:lstStyle/>
          <a:p>
            <a:pPr marL="274320" indent="-274320" fontAlgn="auto">
              <a:lnSpc>
                <a:spcPct val="130000"/>
              </a:lnSpc>
              <a:spcAft>
                <a:spcPts val="0"/>
              </a:spcAft>
              <a:buClr>
                <a:srgbClr val="333399"/>
              </a:buClr>
              <a:buFont typeface="Wingdings 2"/>
              <a:buChar char=""/>
              <a:defRPr/>
            </a:pPr>
            <a:r>
              <a:rPr lang="en-US" sz="3000" b="1" smtClean="0">
                <a:solidFill>
                  <a:srgbClr val="0000FF"/>
                </a:solidFill>
              </a:rPr>
              <a:t>Exclusive topical application of a homoeopathic medicine is also not permissible</a:t>
            </a:r>
            <a:r>
              <a:rPr lang="en-US" sz="3000" b="1" smtClean="0"/>
              <a:t>, because with disappearance of the chief symptom, the residual portion of the disease remains in a mutilated and vague form, making it then difficult to select the right remedy.</a:t>
            </a:r>
          </a:p>
          <a:p>
            <a:pPr marL="274320" indent="-274320" fontAlgn="auto">
              <a:lnSpc>
                <a:spcPct val="130000"/>
              </a:lnSpc>
              <a:spcAft>
                <a:spcPts val="0"/>
              </a:spcAft>
              <a:buClr>
                <a:srgbClr val="333399"/>
              </a:buClr>
              <a:buFontTx/>
              <a:buNone/>
              <a:defRPr/>
            </a:pPr>
            <a:r>
              <a:rPr lang="en-US" sz="3000" b="1" smtClean="0"/>
              <a:t>    (Apho 198)</a:t>
            </a:r>
          </a:p>
        </p:txBody>
      </p:sp>
    </p:spTree>
    <p:extLst>
      <p:ext uri="{BB962C8B-B14F-4D97-AF65-F5344CB8AC3E}">
        <p14:creationId xmlns:p14="http://schemas.microsoft.com/office/powerpoint/2010/main" val="437500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b="1" smtClean="0">
                <a:solidFill>
                  <a:srgbClr val="7B9899"/>
                </a:solidFill>
              </a:rPr>
              <a:t>GAUZE PAD</a:t>
            </a:r>
          </a:p>
        </p:txBody>
      </p:sp>
      <p:pic>
        <p:nvPicPr>
          <p:cNvPr id="62467" name="Picture 2" descr="C:\Users\Windows\Desktop\GAUZ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248400" cy="4648200"/>
          </a:xfrm>
          <a:noFill/>
        </p:spPr>
      </p:pic>
    </p:spTree>
    <p:extLst>
      <p:ext uri="{BB962C8B-B14F-4D97-AF65-F5344CB8AC3E}">
        <p14:creationId xmlns:p14="http://schemas.microsoft.com/office/powerpoint/2010/main" val="3849993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b="1" smtClean="0">
                <a:solidFill>
                  <a:srgbClr val="7B9899"/>
                </a:solidFill>
              </a:rPr>
              <a:t>COMMON GAUZE ROLLER BANDAGE</a:t>
            </a:r>
          </a:p>
        </p:txBody>
      </p:sp>
      <p:pic>
        <p:nvPicPr>
          <p:cNvPr id="63491" name="Picture 2" descr="C:\Users\Windows\Desktop\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81388" y="2741613"/>
            <a:ext cx="2143125" cy="2143125"/>
          </a:xfrm>
          <a:noFill/>
        </p:spPr>
      </p:pic>
    </p:spTree>
    <p:extLst>
      <p:ext uri="{BB962C8B-B14F-4D97-AF65-F5344CB8AC3E}">
        <p14:creationId xmlns:p14="http://schemas.microsoft.com/office/powerpoint/2010/main" val="4001595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b="1" smtClean="0">
                <a:solidFill>
                  <a:srgbClr val="7B9899"/>
                </a:solidFill>
              </a:rPr>
              <a:t>CREPE BANDAGE</a:t>
            </a:r>
          </a:p>
        </p:txBody>
      </p:sp>
      <p:pic>
        <p:nvPicPr>
          <p:cNvPr id="64515" name="Picture 2" descr="C:\Users\Windows\Desktop\download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676400"/>
            <a:ext cx="5562600" cy="4572000"/>
          </a:xfrm>
          <a:noFill/>
        </p:spPr>
      </p:pic>
    </p:spTree>
    <p:extLst>
      <p:ext uri="{BB962C8B-B14F-4D97-AF65-F5344CB8AC3E}">
        <p14:creationId xmlns:p14="http://schemas.microsoft.com/office/powerpoint/2010/main" val="332816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back25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noChangeArrowheads="1"/>
          </p:cNvSpPr>
          <p:nvPr>
            <p:ph idx="1"/>
          </p:nvPr>
        </p:nvSpPr>
        <p:spPr>
          <a:xfrm>
            <a:off x="609600" y="533400"/>
            <a:ext cx="8534400" cy="5715000"/>
          </a:xfrm>
        </p:spPr>
        <p:txBody>
          <a:bodyPr/>
          <a:lstStyle/>
          <a:p>
            <a:pPr marL="1790700" lvl="2" indent="-457200">
              <a:buClr>
                <a:srgbClr val="003399"/>
              </a:buClr>
            </a:pPr>
            <a:r>
              <a:rPr lang="en-US" sz="3000" b="1" smtClean="0">
                <a:solidFill>
                  <a:schemeClr val="hlink"/>
                </a:solidFill>
              </a:rPr>
              <a:t>BANDAGES</a:t>
            </a:r>
            <a:r>
              <a:rPr lang="en-US" sz="3000" b="1" smtClean="0"/>
              <a:t> : </a:t>
            </a:r>
          </a:p>
          <a:p>
            <a:pPr marL="285750" indent="-285750">
              <a:buClr>
                <a:srgbClr val="003399"/>
              </a:buClr>
              <a:buFontTx/>
              <a:buNone/>
            </a:pPr>
            <a:r>
              <a:rPr lang="en-US" sz="3000" b="1" smtClean="0"/>
              <a:t>			Bandages may be non elastic, </a:t>
            </a:r>
          </a:p>
          <a:p>
            <a:pPr marL="285750" indent="-285750">
              <a:buClr>
                <a:srgbClr val="003399"/>
              </a:buClr>
              <a:buFontTx/>
              <a:buNone/>
            </a:pPr>
            <a:r>
              <a:rPr lang="en-US" sz="3000" b="1" smtClean="0"/>
              <a:t>			elastic, impregnated or adhesive.</a:t>
            </a:r>
          </a:p>
          <a:p>
            <a:pPr marL="285750" indent="-285750">
              <a:buFontTx/>
              <a:buNone/>
            </a:pPr>
            <a:r>
              <a:rPr lang="en-US" sz="2800" b="1" smtClean="0"/>
              <a:t>TYPES:GAUZE ROLLER,CREPE,ADHESIVE</a:t>
            </a:r>
          </a:p>
          <a:p>
            <a:pPr marL="285750" indent="-285750">
              <a:buFontTx/>
              <a:buNone/>
            </a:pPr>
            <a:r>
              <a:rPr lang="en-US" sz="2800" b="1" smtClean="0"/>
              <a:t>Bandages may also be </a:t>
            </a:r>
          </a:p>
          <a:p>
            <a:pPr marL="285750" indent="-285750">
              <a:buFontTx/>
              <a:buNone/>
            </a:pPr>
            <a:r>
              <a:rPr lang="en-US" sz="2800" b="1" smtClean="0"/>
              <a:t>impregnated with </a:t>
            </a:r>
          </a:p>
          <a:p>
            <a:pPr marL="285750" indent="-285750">
              <a:buFontTx/>
              <a:buNone/>
            </a:pPr>
            <a:r>
              <a:rPr lang="en-US" sz="2800" b="1" smtClean="0"/>
              <a:t>homoeopathic </a:t>
            </a:r>
          </a:p>
          <a:p>
            <a:pPr marL="285750" indent="-285750">
              <a:buFontTx/>
              <a:buNone/>
            </a:pPr>
            <a:r>
              <a:rPr lang="en-US" sz="2800" b="1" smtClean="0"/>
              <a:t>medicament to </a:t>
            </a:r>
          </a:p>
          <a:p>
            <a:pPr marL="285750" indent="-285750">
              <a:buFontTx/>
              <a:buNone/>
            </a:pPr>
            <a:r>
              <a:rPr lang="en-US" sz="2800" b="1" smtClean="0"/>
              <a:t>protect and soothe </a:t>
            </a:r>
          </a:p>
          <a:p>
            <a:pPr marL="285750" indent="-285750">
              <a:buFontTx/>
              <a:buNone/>
            </a:pPr>
            <a:r>
              <a:rPr lang="en-US" sz="2800" b="1" smtClean="0"/>
              <a:t>the skin as well as </a:t>
            </a:r>
          </a:p>
          <a:p>
            <a:pPr marL="285750" indent="-285750">
              <a:buFontTx/>
              <a:buNone/>
            </a:pPr>
            <a:r>
              <a:rPr lang="en-US" sz="2800" b="1" smtClean="0"/>
              <a:t>to promote healing.</a:t>
            </a:r>
          </a:p>
        </p:txBody>
      </p:sp>
    </p:spTree>
    <p:extLst>
      <p:ext uri="{BB962C8B-B14F-4D97-AF65-F5344CB8AC3E}">
        <p14:creationId xmlns:p14="http://schemas.microsoft.com/office/powerpoint/2010/main" val="3022931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descr="back2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p:cNvSpPr>
            <a:spLocks noGrp="1" noChangeArrowheads="1"/>
          </p:cNvSpPr>
          <p:nvPr>
            <p:ph type="title"/>
          </p:nvPr>
        </p:nvSpPr>
        <p:spPr>
          <a:xfrm>
            <a:off x="0" y="0"/>
            <a:ext cx="3276600" cy="715963"/>
          </a:xfrm>
          <a:solidFill>
            <a:srgbClr val="3F4797"/>
          </a:solidFill>
        </p:spPr>
        <p:txBody>
          <a:bodyPr/>
          <a:lstStyle/>
          <a:p>
            <a:pPr algn="l"/>
            <a:r>
              <a:rPr lang="en-US" sz="3600" b="1" smtClean="0">
                <a:solidFill>
                  <a:schemeClr val="bg1"/>
                </a:solidFill>
                <a:latin typeface="Times New Roman" pitchFamily="18" charset="0"/>
              </a:rPr>
              <a:t>   PLASTERS</a:t>
            </a:r>
            <a:endParaRPr lang="en-US" sz="3600" smtClean="0">
              <a:solidFill>
                <a:schemeClr val="bg1"/>
              </a:solidFill>
              <a:latin typeface="Times New Roman" pitchFamily="18" charset="0"/>
            </a:endParaRPr>
          </a:p>
        </p:txBody>
      </p:sp>
      <p:sp>
        <p:nvSpPr>
          <p:cNvPr id="66564" name="Rectangle 3"/>
          <p:cNvSpPr>
            <a:spLocks noGrp="1" noChangeArrowheads="1"/>
          </p:cNvSpPr>
          <p:nvPr>
            <p:ph idx="1"/>
          </p:nvPr>
        </p:nvSpPr>
        <p:spPr>
          <a:xfrm>
            <a:off x="1066800" y="1524000"/>
            <a:ext cx="5943600" cy="3200400"/>
          </a:xfrm>
        </p:spPr>
        <p:txBody>
          <a:bodyPr/>
          <a:lstStyle/>
          <a:p>
            <a:pPr>
              <a:lnSpc>
                <a:spcPct val="110000"/>
              </a:lnSpc>
              <a:spcBef>
                <a:spcPct val="10000"/>
              </a:spcBef>
              <a:buFontTx/>
              <a:buNone/>
            </a:pPr>
            <a:r>
              <a:rPr lang="en-US" sz="3600" b="1" smtClean="0">
                <a:solidFill>
                  <a:srgbClr val="333399"/>
                </a:solidFill>
              </a:rPr>
              <a:t>Plasters</a:t>
            </a:r>
            <a:r>
              <a:rPr lang="en-US" b="1" smtClean="0"/>
              <a:t> are substances </a:t>
            </a:r>
          </a:p>
          <a:p>
            <a:pPr>
              <a:lnSpc>
                <a:spcPct val="110000"/>
              </a:lnSpc>
              <a:spcBef>
                <a:spcPct val="10000"/>
              </a:spcBef>
              <a:buFontTx/>
              <a:buNone/>
            </a:pPr>
            <a:r>
              <a:rPr lang="en-US" b="1" smtClean="0"/>
              <a:t>made of such material and </a:t>
            </a:r>
          </a:p>
          <a:p>
            <a:pPr>
              <a:lnSpc>
                <a:spcPct val="110000"/>
              </a:lnSpc>
              <a:spcBef>
                <a:spcPct val="10000"/>
              </a:spcBef>
              <a:buFontTx/>
              <a:buNone/>
            </a:pPr>
            <a:r>
              <a:rPr lang="en-US" b="1" smtClean="0"/>
              <a:t>of such consistency as to </a:t>
            </a:r>
          </a:p>
          <a:p>
            <a:pPr>
              <a:lnSpc>
                <a:spcPct val="110000"/>
              </a:lnSpc>
              <a:spcBef>
                <a:spcPct val="10000"/>
              </a:spcBef>
              <a:buFontTx/>
              <a:buNone/>
            </a:pPr>
            <a:r>
              <a:rPr lang="en-US" b="1" smtClean="0"/>
              <a:t>adhere to the skin and </a:t>
            </a:r>
          </a:p>
          <a:p>
            <a:pPr>
              <a:lnSpc>
                <a:spcPct val="110000"/>
              </a:lnSpc>
              <a:spcBef>
                <a:spcPct val="10000"/>
              </a:spcBef>
              <a:buFontTx/>
              <a:buNone/>
            </a:pPr>
            <a:r>
              <a:rPr lang="en-US" b="1" smtClean="0"/>
              <a:t>thereby attach a dressing.</a:t>
            </a:r>
            <a:endParaRPr lang="en-US" b="1" u="sng" smtClean="0"/>
          </a:p>
          <a:p>
            <a:pPr>
              <a:lnSpc>
                <a:spcPct val="110000"/>
              </a:lnSpc>
              <a:spcBef>
                <a:spcPct val="10000"/>
              </a:spcBef>
              <a:buFontTx/>
              <a:buNone/>
            </a:pPr>
            <a:endParaRPr lang="en-US" b="1" u="sng" smtClean="0"/>
          </a:p>
        </p:txBody>
      </p:sp>
    </p:spTree>
    <p:extLst>
      <p:ext uri="{BB962C8B-B14F-4D97-AF65-F5344CB8AC3E}">
        <p14:creationId xmlns:p14="http://schemas.microsoft.com/office/powerpoint/2010/main" val="2506723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533400" y="644525"/>
            <a:ext cx="876300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spcBef>
                <a:spcPct val="10000"/>
              </a:spcBef>
              <a:buClr>
                <a:srgbClr val="333399"/>
              </a:buClr>
            </a:pPr>
            <a:r>
              <a:rPr lang="en-US" sz="2800" b="1">
                <a:solidFill>
                  <a:srgbClr val="333399"/>
                </a:solidFill>
              </a:rPr>
              <a:t>  </a:t>
            </a:r>
            <a:r>
              <a:rPr lang="en-US" sz="2800" b="1" u="sng">
                <a:solidFill>
                  <a:srgbClr val="333399"/>
                </a:solidFill>
              </a:rPr>
              <a:t>PREPARATION</a:t>
            </a:r>
            <a:r>
              <a:rPr lang="en-US" sz="2800" b="1" i="1">
                <a:solidFill>
                  <a:srgbClr val="333399"/>
                </a:solidFill>
              </a:rPr>
              <a:t> </a:t>
            </a:r>
            <a:endParaRPr lang="en-US" sz="2800" b="1">
              <a:solidFill>
                <a:srgbClr val="333399"/>
              </a:solidFill>
            </a:endParaRPr>
          </a:p>
          <a:p>
            <a:pPr eaLnBrk="1" hangingPunct="1">
              <a:lnSpc>
                <a:spcPct val="110000"/>
              </a:lnSpc>
              <a:spcBef>
                <a:spcPct val="10000"/>
              </a:spcBef>
              <a:buClr>
                <a:srgbClr val="333399"/>
              </a:buClr>
              <a:buFontTx/>
              <a:buChar char="•"/>
            </a:pPr>
            <a:r>
              <a:rPr lang="en-US" sz="2800" b="1"/>
              <a:t>30 g isinglass in shreds - dissolve it first by   digesting and then by boiling a sufficient quantity of purified water.</a:t>
            </a:r>
          </a:p>
          <a:p>
            <a:pPr eaLnBrk="1" hangingPunct="1">
              <a:lnSpc>
                <a:spcPct val="110000"/>
              </a:lnSpc>
              <a:spcBef>
                <a:spcPct val="10000"/>
              </a:spcBef>
              <a:buClr>
                <a:srgbClr val="333399"/>
              </a:buClr>
              <a:buFontTx/>
              <a:buChar char="•"/>
            </a:pPr>
            <a:r>
              <a:rPr lang="en-US" sz="2800" b="1"/>
              <a:t>Filter - evaporate until it reduces to 300 g. </a:t>
            </a:r>
          </a:p>
          <a:p>
            <a:pPr eaLnBrk="1" hangingPunct="1">
              <a:lnSpc>
                <a:spcPct val="120000"/>
              </a:lnSpc>
              <a:buClr>
                <a:srgbClr val="333399"/>
              </a:buClr>
              <a:buFontTx/>
              <a:buChar char="•"/>
            </a:pPr>
            <a:r>
              <a:rPr lang="en-US" sz="2800" b="1"/>
              <a:t>Spread half of it on a piece of linen or    </a:t>
            </a:r>
          </a:p>
          <a:p>
            <a:pPr eaLnBrk="1" hangingPunct="1">
              <a:lnSpc>
                <a:spcPct val="120000"/>
              </a:lnSpc>
              <a:buClr>
                <a:srgbClr val="333399"/>
              </a:buClr>
            </a:pPr>
            <a:r>
              <a:rPr lang="en-US" sz="2800" b="1"/>
              <a:t>   muslin. </a:t>
            </a:r>
          </a:p>
          <a:p>
            <a:pPr eaLnBrk="1" hangingPunct="1">
              <a:lnSpc>
                <a:spcPct val="120000"/>
              </a:lnSpc>
              <a:buClr>
                <a:srgbClr val="333399"/>
              </a:buClr>
              <a:buFontTx/>
              <a:buChar char="•"/>
            </a:pPr>
            <a:r>
              <a:rPr lang="en-US" sz="2800" b="1"/>
              <a:t>Add mother tincture to remaining half </a:t>
            </a:r>
          </a:p>
          <a:p>
            <a:pPr eaLnBrk="1" hangingPunct="1">
              <a:lnSpc>
                <a:spcPct val="120000"/>
              </a:lnSpc>
              <a:buClr>
                <a:srgbClr val="333399"/>
              </a:buClr>
            </a:pPr>
            <a:r>
              <a:rPr lang="en-US" sz="2800" b="1"/>
              <a:t>   and mix, with this complete the </a:t>
            </a:r>
          </a:p>
          <a:p>
            <a:pPr eaLnBrk="1" hangingPunct="1">
              <a:lnSpc>
                <a:spcPct val="120000"/>
              </a:lnSpc>
              <a:buClr>
                <a:srgbClr val="333399"/>
              </a:buClr>
            </a:pPr>
            <a:r>
              <a:rPr lang="en-US" sz="2800" b="1"/>
              <a:t>   spreading.</a:t>
            </a:r>
          </a:p>
          <a:p>
            <a:pPr eaLnBrk="1" hangingPunct="1">
              <a:lnSpc>
                <a:spcPct val="120000"/>
              </a:lnSpc>
              <a:buClr>
                <a:srgbClr val="333399"/>
              </a:buClr>
            </a:pPr>
            <a:r>
              <a:rPr lang="en-US" sz="2800" b="1">
                <a:solidFill>
                  <a:srgbClr val="333399"/>
                </a:solidFill>
              </a:rPr>
              <a:t>   E.g. Arnica plaster, Calendula  plaster.</a:t>
            </a:r>
          </a:p>
        </p:txBody>
      </p:sp>
    </p:spTree>
    <p:extLst>
      <p:ext uri="{BB962C8B-B14F-4D97-AF65-F5344CB8AC3E}">
        <p14:creationId xmlns:p14="http://schemas.microsoft.com/office/powerpoint/2010/main" val="35587761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b="1" smtClean="0">
                <a:solidFill>
                  <a:schemeClr val="tx1"/>
                </a:solidFill>
                <a:latin typeface="Times New Roman" pitchFamily="18" charset="0"/>
              </a:rPr>
              <a:t>OILS</a:t>
            </a:r>
            <a:endParaRPr lang="en-US" smtClean="0">
              <a:solidFill>
                <a:schemeClr val="tx1"/>
              </a:solidFill>
            </a:endParaRPr>
          </a:p>
        </p:txBody>
      </p:sp>
      <p:sp>
        <p:nvSpPr>
          <p:cNvPr id="68611" name="Content Placeholder 2"/>
          <p:cNvSpPr>
            <a:spLocks noGrp="1"/>
          </p:cNvSpPr>
          <p:nvPr>
            <p:ph idx="1"/>
          </p:nvPr>
        </p:nvSpPr>
        <p:spPr>
          <a:xfrm>
            <a:off x="457200" y="1219200"/>
            <a:ext cx="8229600" cy="5638800"/>
          </a:xfrm>
        </p:spPr>
        <p:txBody>
          <a:bodyPr/>
          <a:lstStyle/>
          <a:p>
            <a:pPr>
              <a:lnSpc>
                <a:spcPct val="130000"/>
              </a:lnSpc>
              <a:buFontTx/>
              <a:buNone/>
            </a:pPr>
            <a:r>
              <a:rPr lang="en-US" b="1" smtClean="0"/>
              <a:t>BOUCHI OIL  -  SEEDS OF PSORALEA CORYLIFOLIA  WITH SESAME OIL(1:2)</a:t>
            </a:r>
          </a:p>
          <a:p>
            <a:pPr>
              <a:lnSpc>
                <a:spcPct val="130000"/>
              </a:lnSpc>
              <a:buFontTx/>
              <a:buNone/>
            </a:pPr>
            <a:r>
              <a:rPr lang="en-US" b="1" smtClean="0"/>
              <a:t>Uses – Psoriasis, Leucoderma</a:t>
            </a:r>
          </a:p>
          <a:p>
            <a:pPr>
              <a:lnSpc>
                <a:spcPct val="130000"/>
              </a:lnSpc>
              <a:buFontTx/>
              <a:buNone/>
            </a:pPr>
            <a:endParaRPr lang="en-US" b="1" smtClean="0"/>
          </a:p>
          <a:p>
            <a:pPr>
              <a:lnSpc>
                <a:spcPct val="130000"/>
              </a:lnSpc>
              <a:buFontTx/>
              <a:buNone/>
            </a:pPr>
            <a:r>
              <a:rPr lang="en-US" b="1" smtClean="0"/>
              <a:t>PSORIASIS</a:t>
            </a:r>
          </a:p>
          <a:p>
            <a:endParaRPr lang="en-US" smtClean="0"/>
          </a:p>
        </p:txBody>
      </p:sp>
      <p:pic>
        <p:nvPicPr>
          <p:cNvPr id="68612" name="Picture 2" descr="C:\Users\Windows\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581400"/>
            <a:ext cx="5105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104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b="1" smtClean="0">
                <a:solidFill>
                  <a:srgbClr val="7B9899"/>
                </a:solidFill>
              </a:rPr>
              <a:t>LEUCODERMA</a:t>
            </a:r>
          </a:p>
        </p:txBody>
      </p:sp>
      <p:pic>
        <p:nvPicPr>
          <p:cNvPr id="69635" name="Picture 2" descr="C:\Users\Windows\Desktop\download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600200"/>
            <a:ext cx="6400800" cy="4419600"/>
          </a:xfrm>
          <a:noFill/>
        </p:spPr>
      </p:pic>
    </p:spTree>
    <p:extLst>
      <p:ext uri="{BB962C8B-B14F-4D97-AF65-F5344CB8AC3E}">
        <p14:creationId xmlns:p14="http://schemas.microsoft.com/office/powerpoint/2010/main" val="2434515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smtClean="0">
              <a:solidFill>
                <a:srgbClr val="7B9899"/>
              </a:solidFill>
            </a:endParaRPr>
          </a:p>
        </p:txBody>
      </p:sp>
      <p:sp>
        <p:nvSpPr>
          <p:cNvPr id="70659" name="Content Placeholder 2"/>
          <p:cNvSpPr>
            <a:spLocks noGrp="1"/>
          </p:cNvSpPr>
          <p:nvPr>
            <p:ph idx="1"/>
          </p:nvPr>
        </p:nvSpPr>
        <p:spPr>
          <a:xfrm>
            <a:off x="457200" y="1600200"/>
            <a:ext cx="8229600" cy="4953000"/>
          </a:xfrm>
        </p:spPr>
        <p:txBody>
          <a:bodyPr/>
          <a:lstStyle/>
          <a:p>
            <a:pPr>
              <a:lnSpc>
                <a:spcPct val="130000"/>
              </a:lnSpc>
              <a:buFontTx/>
              <a:buNone/>
            </a:pPr>
            <a:r>
              <a:rPr lang="en-US" b="1" smtClean="0"/>
              <a:t>MULLEIN OIL  - FLOWER OF  VERBASCUM THAPSUS </a:t>
            </a:r>
          </a:p>
          <a:p>
            <a:pPr>
              <a:lnSpc>
                <a:spcPct val="130000"/>
              </a:lnSpc>
              <a:buFontTx/>
              <a:buNone/>
            </a:pPr>
            <a:r>
              <a:rPr lang="en-US" b="1" smtClean="0"/>
              <a:t>USES: EARACHE, ASOM, CSOM, IMPACTED WAX</a:t>
            </a:r>
          </a:p>
          <a:p>
            <a:pPr>
              <a:lnSpc>
                <a:spcPct val="130000"/>
              </a:lnSpc>
              <a:buFontTx/>
              <a:buNone/>
            </a:pPr>
            <a:r>
              <a:rPr lang="en-US" b="1" smtClean="0"/>
              <a:t>WINTERGREEN OIL – WHOLE PLANT OF GAULTHERIA FRAGRANTISSIMA</a:t>
            </a:r>
          </a:p>
          <a:p>
            <a:pPr>
              <a:lnSpc>
                <a:spcPct val="130000"/>
              </a:lnSpc>
              <a:buFontTx/>
              <a:buNone/>
            </a:pPr>
            <a:r>
              <a:rPr lang="en-US" b="1" smtClean="0"/>
              <a:t>USES: GOUT, RHEUMATISM</a:t>
            </a:r>
            <a:endParaRPr lang="en-US" smtClean="0"/>
          </a:p>
        </p:txBody>
      </p:sp>
    </p:spTree>
    <p:extLst>
      <p:ext uri="{BB962C8B-B14F-4D97-AF65-F5344CB8AC3E}">
        <p14:creationId xmlns:p14="http://schemas.microsoft.com/office/powerpoint/2010/main" val="747530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4"/>
          <p:cNvSpPr>
            <a:spLocks noGrp="1"/>
          </p:cNvSpPr>
          <p:nvPr>
            <p:ph idx="1"/>
          </p:nvPr>
        </p:nvSpPr>
        <p:spPr>
          <a:xfrm>
            <a:off x="301625" y="1527175"/>
            <a:ext cx="8504238" cy="4572000"/>
          </a:xfrm>
        </p:spPr>
        <p:txBody>
          <a:bodyPr/>
          <a:lstStyle/>
          <a:p>
            <a:r>
              <a:rPr lang="en-US" b="1" smtClean="0"/>
              <a:t>OLIVE  OIL – RIPE FRUIT OF OLEA EUROPOEA. Uses – Ulcers, Chapped skin</a:t>
            </a:r>
          </a:p>
          <a:p>
            <a:r>
              <a:rPr lang="en-US" b="1" smtClean="0"/>
              <a:t>ARNICA OIL – ROOTS OF ARNICA MONTANA (1:10). Uses – Hair growth, Bruises</a:t>
            </a:r>
          </a:p>
          <a:p>
            <a:r>
              <a:rPr lang="en-US" b="1" smtClean="0"/>
              <a:t>ROSEMARY OIL – FLOWERS OF ROSEMARINUS OFFICINALIS</a:t>
            </a:r>
          </a:p>
          <a:p>
            <a:endParaRPr lang="en-US" b="1" smtClean="0"/>
          </a:p>
        </p:txBody>
      </p:sp>
    </p:spTree>
    <p:extLst>
      <p:ext uri="{BB962C8B-B14F-4D97-AF65-F5344CB8AC3E}">
        <p14:creationId xmlns:p14="http://schemas.microsoft.com/office/powerpoint/2010/main" val="573232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822325" y="1314450"/>
            <a:ext cx="7635875"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buClr>
                <a:srgbClr val="333399"/>
              </a:buClr>
              <a:buFontTx/>
              <a:buChar char="•"/>
            </a:pPr>
            <a:r>
              <a:rPr lang="en-US" sz="3000" b="1">
                <a:solidFill>
                  <a:srgbClr val="0000FF"/>
                </a:solidFill>
              </a:rPr>
              <a:t>Use of unhomoeopathic external applications is totally inadmissible</a:t>
            </a:r>
            <a:r>
              <a:rPr lang="en-US" sz="3000" b="1"/>
              <a:t> as they lead to suppression, obscuring the 'outwardly reflected picture of the internal essence of the disease' and driving the disease manifestations to other parts of the body.</a:t>
            </a:r>
          </a:p>
          <a:p>
            <a:pPr eaLnBrk="1" hangingPunct="1">
              <a:lnSpc>
                <a:spcPct val="130000"/>
              </a:lnSpc>
              <a:buClr>
                <a:srgbClr val="333399"/>
              </a:buClr>
            </a:pPr>
            <a:r>
              <a:rPr lang="en-US" sz="3000" b="1"/>
              <a:t>     (Apho 199&amp;200)</a:t>
            </a:r>
            <a:endParaRPr lang="en-US" sz="3000"/>
          </a:p>
        </p:txBody>
      </p:sp>
    </p:spTree>
    <p:extLst>
      <p:ext uri="{BB962C8B-B14F-4D97-AF65-F5344CB8AC3E}">
        <p14:creationId xmlns:p14="http://schemas.microsoft.com/office/powerpoint/2010/main" val="29753703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4"/>
          <p:cNvSpPr>
            <a:spLocks noGrp="1"/>
          </p:cNvSpPr>
          <p:nvPr>
            <p:ph idx="1"/>
          </p:nvPr>
        </p:nvSpPr>
        <p:spPr>
          <a:xfrm>
            <a:off x="457200" y="533400"/>
            <a:ext cx="8229600" cy="5592763"/>
          </a:xfrm>
        </p:spPr>
        <p:txBody>
          <a:bodyPr/>
          <a:lstStyle/>
          <a:p>
            <a:r>
              <a:rPr lang="en-US" b="1" smtClean="0"/>
              <a:t>INJECTIONS : </a:t>
            </a:r>
          </a:p>
          <a:p>
            <a:r>
              <a:rPr lang="en-US" b="1" smtClean="0"/>
              <a:t>VAGINAL (5 ml injected using syringe)</a:t>
            </a:r>
          </a:p>
          <a:p>
            <a:r>
              <a:rPr lang="en-US" b="1" smtClean="0"/>
              <a:t>Drug – 15 ml</a:t>
            </a:r>
          </a:p>
          <a:p>
            <a:r>
              <a:rPr lang="en-US" b="1" smtClean="0"/>
              <a:t>Glycerine – 45 ml</a:t>
            </a:r>
          </a:p>
          <a:p>
            <a:r>
              <a:rPr lang="en-US" b="1" smtClean="0"/>
              <a:t>Purified water – 60 ml</a:t>
            </a:r>
          </a:p>
          <a:p>
            <a:r>
              <a:rPr lang="en-US" b="1" smtClean="0"/>
              <a:t>URETHRAL : Drug – 30 ml+ 600 ml purified water</a:t>
            </a:r>
          </a:p>
          <a:p>
            <a:r>
              <a:rPr lang="en-US" b="1" smtClean="0"/>
              <a:t>RECTAL : Drug + 60 ml arrowroot water</a:t>
            </a:r>
          </a:p>
        </p:txBody>
      </p:sp>
    </p:spTree>
    <p:extLst>
      <p:ext uri="{BB962C8B-B14F-4D97-AF65-F5344CB8AC3E}">
        <p14:creationId xmlns:p14="http://schemas.microsoft.com/office/powerpoint/2010/main" val="1216861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822325" y="1314450"/>
            <a:ext cx="76358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buClr>
                <a:srgbClr val="333399"/>
              </a:buClr>
              <a:buFontTx/>
              <a:buChar char="•"/>
            </a:pPr>
            <a:r>
              <a:rPr lang="en-US" sz="3000" b="1"/>
              <a:t>Apho 201 – 203</a:t>
            </a:r>
          </a:p>
          <a:p>
            <a:pPr eaLnBrk="1" hangingPunct="1">
              <a:lnSpc>
                <a:spcPct val="130000"/>
              </a:lnSpc>
              <a:buClr>
                <a:srgbClr val="333399"/>
              </a:buClr>
              <a:buFontTx/>
              <a:buChar char="•"/>
            </a:pPr>
            <a:r>
              <a:rPr lang="en-US" sz="3000" b="1"/>
              <a:t>Local symptom, enlarged by vital force lessens internal disease</a:t>
            </a:r>
          </a:p>
          <a:p>
            <a:pPr eaLnBrk="1" hangingPunct="1">
              <a:lnSpc>
                <a:spcPct val="130000"/>
              </a:lnSpc>
              <a:buClr>
                <a:srgbClr val="333399"/>
              </a:buClr>
              <a:buFontTx/>
              <a:buChar char="•"/>
            </a:pPr>
            <a:r>
              <a:rPr lang="en-US" sz="3000" b="1"/>
              <a:t>HERING’S LAW: The cure must take place from above downwards ,with in outwards and from more important organs to less important organs</a:t>
            </a:r>
          </a:p>
        </p:txBody>
      </p:sp>
    </p:spTree>
    <p:extLst>
      <p:ext uri="{BB962C8B-B14F-4D97-AF65-F5344CB8AC3E}">
        <p14:creationId xmlns:p14="http://schemas.microsoft.com/office/powerpoint/2010/main" val="831461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fontAlgn="auto">
              <a:spcAft>
                <a:spcPts val="0"/>
              </a:spcAft>
              <a:defRPr/>
            </a:pPr>
            <a:r>
              <a:rPr lang="en-US" b="1" smtClean="0">
                <a:latin typeface="Times New Roman" pitchFamily="18" charset="0"/>
              </a:rPr>
              <a:t>INDICATIONS FOR </a:t>
            </a:r>
            <a:br>
              <a:rPr lang="en-US" b="1" smtClean="0">
                <a:latin typeface="Times New Roman" pitchFamily="18" charset="0"/>
              </a:rPr>
            </a:br>
            <a:r>
              <a:rPr lang="en-US" b="1" smtClean="0">
                <a:latin typeface="Times New Roman" pitchFamily="18" charset="0"/>
              </a:rPr>
              <a:t>   EXTERNAL APPLICATIONS</a:t>
            </a:r>
            <a:endParaRPr lang="en-US" smtClean="0"/>
          </a:p>
        </p:txBody>
      </p:sp>
      <p:sp>
        <p:nvSpPr>
          <p:cNvPr id="19459" name="Content Placeholder 2"/>
          <p:cNvSpPr>
            <a:spLocks noGrp="1"/>
          </p:cNvSpPr>
          <p:nvPr>
            <p:ph idx="1"/>
          </p:nvPr>
        </p:nvSpPr>
        <p:spPr>
          <a:xfrm>
            <a:off x="457200" y="1600200"/>
            <a:ext cx="8229600" cy="5257800"/>
          </a:xfrm>
        </p:spPr>
        <p:txBody>
          <a:bodyPr/>
          <a:lstStyle/>
          <a:p>
            <a:pPr>
              <a:lnSpc>
                <a:spcPct val="130000"/>
              </a:lnSpc>
              <a:buClr>
                <a:srgbClr val="333399"/>
              </a:buClr>
            </a:pPr>
            <a:r>
              <a:rPr lang="en-US" b="1" smtClean="0">
                <a:solidFill>
                  <a:srgbClr val="0000FF"/>
                </a:solidFill>
              </a:rPr>
              <a:t>Figwarts</a:t>
            </a:r>
            <a:r>
              <a:rPr lang="en-US" b="1" smtClean="0"/>
              <a:t>, if they have existed for some time without treatment have need for their perfect cure, external application of their specific medicines as well as their internal use at the same time  - SAME MEDICINE INTERNALLY &amp; EXTERNALLY) </a:t>
            </a:r>
          </a:p>
          <a:p>
            <a:pPr>
              <a:lnSpc>
                <a:spcPct val="130000"/>
              </a:lnSpc>
              <a:buClr>
                <a:srgbClr val="333399"/>
              </a:buClr>
              <a:buFontTx/>
              <a:buNone/>
            </a:pPr>
            <a:r>
              <a:rPr lang="en-US" b="1" smtClean="0"/>
              <a:t>	</a:t>
            </a:r>
            <a:r>
              <a:rPr lang="en-US" b="1" smtClean="0">
                <a:solidFill>
                  <a:srgbClr val="333399"/>
                </a:solidFill>
              </a:rPr>
              <a:t>(Footnote 163, Aphorism 282)</a:t>
            </a:r>
          </a:p>
          <a:p>
            <a:endParaRPr lang="en-US" smtClean="0"/>
          </a:p>
        </p:txBody>
      </p:sp>
    </p:spTree>
    <p:extLst>
      <p:ext uri="{BB962C8B-B14F-4D97-AF65-F5344CB8AC3E}">
        <p14:creationId xmlns:p14="http://schemas.microsoft.com/office/powerpoint/2010/main" val="99099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fontAlgn="auto">
              <a:spcAft>
                <a:spcPts val="0"/>
              </a:spcAft>
              <a:defRPr/>
            </a:pPr>
            <a:r>
              <a:rPr lang="en-US" b="1" smtClean="0">
                <a:solidFill>
                  <a:schemeClr val="tx1"/>
                </a:solidFill>
                <a:latin typeface="Times New Roman" pitchFamily="18" charset="0"/>
              </a:rPr>
              <a:t> INDICATIONS FOR </a:t>
            </a:r>
            <a:br>
              <a:rPr lang="en-US" b="1" smtClean="0">
                <a:solidFill>
                  <a:schemeClr val="tx1"/>
                </a:solidFill>
                <a:latin typeface="Times New Roman" pitchFamily="18" charset="0"/>
              </a:rPr>
            </a:br>
            <a:r>
              <a:rPr lang="en-US" b="1" smtClean="0">
                <a:solidFill>
                  <a:schemeClr val="tx1"/>
                </a:solidFill>
                <a:latin typeface="Times New Roman" pitchFamily="18" charset="0"/>
              </a:rPr>
              <a:t>   EXTERNAL APPLICATIONS</a:t>
            </a:r>
            <a:endParaRPr lang="en-US" smtClean="0">
              <a:solidFill>
                <a:schemeClr val="tx1"/>
              </a:solidFill>
            </a:endParaRPr>
          </a:p>
        </p:txBody>
      </p:sp>
      <p:sp>
        <p:nvSpPr>
          <p:cNvPr id="20483" name="Content Placeholder 2"/>
          <p:cNvSpPr>
            <a:spLocks noGrp="1"/>
          </p:cNvSpPr>
          <p:nvPr>
            <p:ph idx="1"/>
          </p:nvPr>
        </p:nvSpPr>
        <p:spPr>
          <a:xfrm>
            <a:off x="301625" y="1527175"/>
            <a:ext cx="8504238" cy="4572000"/>
          </a:xfrm>
        </p:spPr>
        <p:txBody>
          <a:bodyPr/>
          <a:lstStyle/>
          <a:p>
            <a:pPr>
              <a:lnSpc>
                <a:spcPct val="130000"/>
              </a:lnSpc>
              <a:buClr>
                <a:srgbClr val="333399"/>
              </a:buClr>
            </a:pPr>
            <a:r>
              <a:rPr lang="en-US" b="1" smtClean="0">
                <a:solidFill>
                  <a:srgbClr val="333399"/>
                </a:solidFill>
              </a:rPr>
              <a:t>6 th edition of OM</a:t>
            </a:r>
          </a:p>
          <a:p>
            <a:pPr>
              <a:lnSpc>
                <a:spcPct val="130000"/>
              </a:lnSpc>
              <a:buClr>
                <a:srgbClr val="333399"/>
              </a:buClr>
            </a:pPr>
            <a:r>
              <a:rPr lang="en-US" b="1" smtClean="0">
                <a:solidFill>
                  <a:srgbClr val="333399"/>
                </a:solidFill>
              </a:rPr>
              <a:t>Apho 284 : Besides the tongue, mouth and stomach, the nose and respiratory organs are receptive of the action of medicine in fluid form by means of olfaction and inhalation through the mouth.</a:t>
            </a:r>
          </a:p>
          <a:p>
            <a:endParaRPr lang="en-US" smtClean="0"/>
          </a:p>
        </p:txBody>
      </p:sp>
    </p:spTree>
    <p:extLst>
      <p:ext uri="{BB962C8B-B14F-4D97-AF65-F5344CB8AC3E}">
        <p14:creationId xmlns:p14="http://schemas.microsoft.com/office/powerpoint/2010/main" val="34142334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1902</Words>
  <Application>Microsoft Office PowerPoint</Application>
  <PresentationFormat>On-screen Show (4:3)</PresentationFormat>
  <Paragraphs>354</Paragraphs>
  <Slides>60</Slides>
  <Notes>0</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Office Theme</vt:lpstr>
      <vt:lpstr>Adjacency</vt:lpstr>
      <vt:lpstr>PowerPoint Presentation</vt:lpstr>
      <vt:lpstr>EXTERNAL APPLICATIONS</vt:lpstr>
      <vt:lpstr>   PHILOSOPHY  OF  THE    NATURE  OF  LOCAL  DISEASES</vt:lpstr>
      <vt:lpstr>PowerPoint Presentation</vt:lpstr>
      <vt:lpstr>PowerPoint Presentation</vt:lpstr>
      <vt:lpstr>PowerPoint Presentation</vt:lpstr>
      <vt:lpstr>PowerPoint Presentation</vt:lpstr>
      <vt:lpstr>INDICATIONS FOR     EXTERNAL APPLICATIONS</vt:lpstr>
      <vt:lpstr> INDICATIONS FOR     EXTERNAL APPLICATIONS</vt:lpstr>
      <vt:lpstr> INDICATIONS FOR     EXTERNAL APPLICATIONS</vt:lpstr>
      <vt:lpstr>PowerPoint Presentation</vt:lpstr>
      <vt:lpstr>PowerPoint Presentation</vt:lpstr>
      <vt:lpstr>MOTHER TINCTURE FOR EXTERNAL USE</vt:lpstr>
      <vt:lpstr>PowerPoint Presentation</vt:lpstr>
      <vt:lpstr>PowerPoint Presentation</vt:lpstr>
      <vt:lpstr>PowerPoint Presentation</vt:lpstr>
      <vt:lpstr>BASES FOR EXTERNAL APPLICATION</vt:lpstr>
      <vt:lpstr>PowerPoint Presentation</vt:lpstr>
      <vt:lpstr>   LIQUID  PREPARATIONS</vt:lpstr>
      <vt:lpstr>PowerPoint Presentation</vt:lpstr>
      <vt:lpstr>PowerPoint Presentation</vt:lpstr>
      <vt:lpstr>   LINIMENTS</vt:lpstr>
      <vt:lpstr>PowerPoint Presentation</vt:lpstr>
      <vt:lpstr>PowerPoint Presentation</vt:lpstr>
      <vt:lpstr>   LOTIONS</vt:lpstr>
      <vt:lpstr>PowerPoint Presentation</vt:lpstr>
      <vt:lpstr>PowerPoint Presentation</vt:lpstr>
      <vt:lpstr>   GLYCEROLES</vt:lpstr>
      <vt:lpstr>PowerPoint Presentation</vt:lpstr>
      <vt:lpstr>PowerPoint Presentation</vt:lpstr>
      <vt:lpstr>PowerPoint Presentation</vt:lpstr>
      <vt:lpstr>   EAR DROPS AND EYE DROPS </vt:lpstr>
      <vt:lpstr>   INHALATIONS</vt:lpstr>
      <vt:lpstr> OINTMENTS</vt:lpstr>
      <vt:lpstr>PowerPoint Presentation</vt:lpstr>
      <vt:lpstr>PowerPoint Presentation</vt:lpstr>
      <vt:lpstr>PowerPoint Presentation</vt:lpstr>
      <vt:lpstr>PowerPoint Presentation</vt:lpstr>
      <vt:lpstr>   OPODELDOCS</vt:lpstr>
      <vt:lpstr>   OPODELDOCS</vt:lpstr>
      <vt:lpstr>   CERATES</vt:lpstr>
      <vt:lpstr>   CREAMS  AND  PASTES</vt:lpstr>
      <vt:lpstr>PowerPoint Presentation</vt:lpstr>
      <vt:lpstr>   POULTICES  (CATAPLASMS)</vt:lpstr>
      <vt:lpstr>PowerPoint Presentation</vt:lpstr>
      <vt:lpstr>  FOMENTATION</vt:lpstr>
      <vt:lpstr>SURGICAL  DRESSINGS</vt:lpstr>
      <vt:lpstr>PowerPoint Presentation</vt:lpstr>
      <vt:lpstr>PowerPoint Presentation</vt:lpstr>
      <vt:lpstr>GAUZE PAD</vt:lpstr>
      <vt:lpstr>COMMON GAUZE ROLLER BANDAGE</vt:lpstr>
      <vt:lpstr>CREPE BANDAGE</vt:lpstr>
      <vt:lpstr>PowerPoint Presentation</vt:lpstr>
      <vt:lpstr>   PLASTERS</vt:lpstr>
      <vt:lpstr>PowerPoint Presentation</vt:lpstr>
      <vt:lpstr>OILS</vt:lpstr>
      <vt:lpstr>LEUCODERMA</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dc:creator>
  <cp:lastModifiedBy>NEW</cp:lastModifiedBy>
  <cp:revision>1</cp:revision>
  <dcterms:created xsi:type="dcterms:W3CDTF">2006-08-16T00:00:00Z</dcterms:created>
  <dcterms:modified xsi:type="dcterms:W3CDTF">2019-05-16T11:02:44Z</dcterms:modified>
</cp:coreProperties>
</file>